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3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88" d="100"/>
          <a:sy n="88" d="100"/>
        </p:scale>
        <p:origin x="-85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B31AF3-83AF-4AB3-9F3C-B87EA3AD4A24}" type="datetimeFigureOut">
              <a:rPr lang="hu-HU"/>
              <a:pPr>
                <a:defRPr/>
              </a:pPr>
              <a:t>2019.03.11.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8896B9-4D01-4C07-BF1C-2833714244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463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22DE59-92D1-4775-B289-660CCD6F93AE}" type="datetimeFigureOut">
              <a:rPr lang="hu-HU"/>
              <a:pPr/>
              <a:t>2019.03.11.</a:t>
            </a:fld>
            <a:endParaRPr lang="hu-H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634056-C2C1-4725-89E1-E470F0FB2A4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7728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14"/>
          <p:cNvSpPr/>
          <p:nvPr userDrawn="1"/>
        </p:nvSpPr>
        <p:spPr>
          <a:xfrm>
            <a:off x="0" y="5445125"/>
            <a:ext cx="9144000" cy="1412875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2"/>
          <a:srcRect l="1175" t="81500" r="87799" b="2751"/>
          <a:stretch>
            <a:fillRect/>
          </a:stretch>
        </p:blipFill>
        <p:spPr bwMode="auto">
          <a:xfrm>
            <a:off x="179388" y="5589588"/>
            <a:ext cx="10080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6"/>
          <p:cNvSpPr txBox="1">
            <a:spLocks noChangeArrowheads="1"/>
          </p:cNvSpPr>
          <p:nvPr userDrawn="1"/>
        </p:nvSpPr>
        <p:spPr bwMode="auto">
          <a:xfrm>
            <a:off x="1223963" y="5573713"/>
            <a:ext cx="60483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spc="150" dirty="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SEMMELWEIS EGYETEM</a:t>
            </a:r>
          </a:p>
        </p:txBody>
      </p:sp>
      <p:sp>
        <p:nvSpPr>
          <p:cNvPr id="9" name="Szövegdoboz 6"/>
          <p:cNvSpPr txBox="1">
            <a:spLocks noChangeArrowheads="1"/>
          </p:cNvSpPr>
          <p:nvPr userDrawn="1"/>
        </p:nvSpPr>
        <p:spPr bwMode="auto">
          <a:xfrm>
            <a:off x="1188651" y="6070443"/>
            <a:ext cx="277971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14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Rácz Károly Doktori Iskola</a:t>
            </a:r>
            <a:endParaRPr lang="hu-HU" altLang="hu-HU" sz="1400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0" name="Téglalap 9"/>
          <p:cNvSpPr/>
          <p:nvPr userDrawn="1"/>
        </p:nvSpPr>
        <p:spPr>
          <a:xfrm>
            <a:off x="3967163" y="6077386"/>
            <a:ext cx="39243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40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Tudományos és innovációs rektorhelyettes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1200" spc="100" dirty="0" smtClean="0">
                <a:solidFill>
                  <a:schemeClr val="bg1"/>
                </a:solidFill>
                <a:latin typeface="Calibri Light" panose="020F0302020204030204" pitchFamily="34" charset="0"/>
                <a:cs typeface="+mn-cs"/>
              </a:rPr>
              <a:t>tudomanyos.rektorhelyettes@semmelweis-univ.hu</a:t>
            </a:r>
            <a:endParaRPr lang="hu-HU" sz="1200" spc="100" dirty="0">
              <a:solidFill>
                <a:schemeClr val="bg1"/>
              </a:solidFill>
              <a:latin typeface="Calibri Light" panose="020F0302020204030204" pitchFamily="34" charset="0"/>
              <a:cs typeface="+mn-cs"/>
            </a:endParaRPr>
          </a:p>
        </p:txBody>
      </p:sp>
      <p:pic>
        <p:nvPicPr>
          <p:cNvPr id="11" name="Kép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007100"/>
            <a:ext cx="5218113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ím 1"/>
          <p:cNvSpPr>
            <a:spLocks noGrp="1"/>
          </p:cNvSpPr>
          <p:nvPr>
            <p:ph type="title"/>
          </p:nvPr>
        </p:nvSpPr>
        <p:spPr>
          <a:xfrm>
            <a:off x="755576" y="980729"/>
            <a:ext cx="7772400" cy="1008112"/>
          </a:xfrm>
        </p:spPr>
        <p:txBody>
          <a:bodyPr/>
          <a:lstStyle>
            <a:lvl1pPr algn="ctr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25" name="Szöveg helye 2"/>
          <p:cNvSpPr>
            <a:spLocks noGrp="1"/>
          </p:cNvSpPr>
          <p:nvPr>
            <p:ph type="body" idx="1"/>
          </p:nvPr>
        </p:nvSpPr>
        <p:spPr>
          <a:xfrm>
            <a:off x="722313" y="2132856"/>
            <a:ext cx="7772400" cy="10081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7" name="Szöveg helye 2"/>
          <p:cNvSpPr>
            <a:spLocks noGrp="1"/>
          </p:cNvSpPr>
          <p:nvPr>
            <p:ph type="body" idx="10"/>
          </p:nvPr>
        </p:nvSpPr>
        <p:spPr>
          <a:xfrm>
            <a:off x="727766" y="4149080"/>
            <a:ext cx="7772400" cy="57606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/>
          </p:nvPr>
        </p:nvSpPr>
        <p:spPr>
          <a:xfrm>
            <a:off x="727766" y="4725144"/>
            <a:ext cx="7772400" cy="4320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12" name="Picture 7" descr="ovalis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5589588"/>
            <a:ext cx="954087" cy="1152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7"/>
          <p:cNvSpPr/>
          <p:nvPr userDrawn="1"/>
        </p:nvSpPr>
        <p:spPr>
          <a:xfrm flipV="1">
            <a:off x="0" y="6265863"/>
            <a:ext cx="9144000" cy="592137"/>
          </a:xfrm>
          <a:prstGeom prst="rect">
            <a:avLst/>
          </a:prstGeom>
          <a:solidFill>
            <a:srgbClr val="2B45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5" name="Szövegdoboz 7"/>
          <p:cNvSpPr txBox="1">
            <a:spLocks noChangeArrowheads="1"/>
          </p:cNvSpPr>
          <p:nvPr userDrawn="1"/>
        </p:nvSpPr>
        <p:spPr bwMode="auto">
          <a:xfrm>
            <a:off x="5180843" y="6332538"/>
            <a:ext cx="3239914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1200" b="1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Dr. </a:t>
            </a:r>
            <a:r>
              <a:rPr lang="hu-HU" altLang="hu-HU" sz="1200" b="1" dirty="0" err="1" smtClean="0">
                <a:solidFill>
                  <a:schemeClr val="bg1"/>
                </a:solidFill>
                <a:latin typeface="Calibri" pitchFamily="34" charset="0"/>
                <a:cs typeface="+mn-cs"/>
              </a:rPr>
              <a:t>Ferdinandy</a:t>
            </a:r>
            <a:r>
              <a:rPr lang="hu-HU" altLang="hu-HU" sz="1200" b="1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 Péter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altLang="hu-HU" sz="1200" b="0" dirty="0" smtClean="0">
                <a:solidFill>
                  <a:schemeClr val="bg1"/>
                </a:solidFill>
                <a:latin typeface="Calibri" pitchFamily="34" charset="0"/>
                <a:cs typeface="+mn-cs"/>
              </a:rPr>
              <a:t>tudományos és innovációs rektorhelyettes</a:t>
            </a:r>
            <a:endParaRPr lang="hu-HU" altLang="hu-HU" sz="1200" b="0" dirty="0" smtClean="0">
              <a:solidFill>
                <a:schemeClr val="bg1"/>
              </a:solidFill>
              <a:latin typeface="Calibri Light" pitchFamily="34" charset="0"/>
              <a:cs typeface="+mn-cs"/>
            </a:endParaRPr>
          </a:p>
        </p:txBody>
      </p:sp>
      <p:sp>
        <p:nvSpPr>
          <p:cNvPr id="7" name="Szövegdoboz 8"/>
          <p:cNvSpPr txBox="1">
            <a:spLocks noChangeArrowheads="1"/>
          </p:cNvSpPr>
          <p:nvPr userDrawn="1"/>
        </p:nvSpPr>
        <p:spPr bwMode="auto">
          <a:xfrm>
            <a:off x="88900" y="6332538"/>
            <a:ext cx="2287588" cy="4254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lnSpc>
                <a:spcPts val="14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400" spc="40" dirty="0" smtClean="0">
                <a:solidFill>
                  <a:schemeClr val="bg1"/>
                </a:solidFill>
                <a:latin typeface="Calibri Light" panose="020F0302020204030204" pitchFamily="34" charset="0"/>
                <a:cs typeface="+mn-cs"/>
              </a:rPr>
              <a:t>SEMMELWEIS EGYETEM </a:t>
            </a:r>
            <a:r>
              <a:rPr lang="hu-HU" sz="1050" spc="40" baseline="30000" dirty="0" smtClean="0">
                <a:solidFill>
                  <a:schemeClr val="bg1"/>
                </a:solidFill>
                <a:latin typeface="Calibri Light" panose="020F0302020204030204" pitchFamily="34" charset="0"/>
                <a:cs typeface="+mn-cs"/>
              </a:rPr>
              <a:t>©</a:t>
            </a:r>
          </a:p>
          <a:p>
            <a:pPr fontAlgn="auto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u-HU" sz="1100" spc="100" dirty="0" smtClean="0">
                <a:solidFill>
                  <a:schemeClr val="bg1"/>
                </a:solidFill>
                <a:latin typeface="Calibri Light" panose="020F0302020204030204" pitchFamily="34" charset="0"/>
                <a:cs typeface="+mn-cs"/>
              </a:rPr>
              <a:t>http://semmelweis.hu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8" name="Picture 5" descr="ovali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43925" y="6308725"/>
            <a:ext cx="419100" cy="504825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 userDrawn="1"/>
        </p:nvSpPr>
        <p:spPr>
          <a:xfrm>
            <a:off x="2465388" y="6326177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Dr. Tímár József</a:t>
            </a:r>
          </a:p>
          <a:p>
            <a:r>
              <a:rPr lang="hu-HU" sz="1200" b="0" kern="1200" dirty="0" smtClean="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rPr>
              <a:t>Doktori Tanács elnöke</a:t>
            </a:r>
            <a:endParaRPr lang="hu-HU" sz="1200" b="0" kern="1200" dirty="0">
              <a:solidFill>
                <a:schemeClr val="bg1"/>
              </a:solidFill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69154E-5E41-401A-8CA8-14358FE4D2EB}" type="datetimeFigureOut">
              <a:rPr lang="hu-HU"/>
              <a:pPr>
                <a:defRPr/>
              </a:pPr>
              <a:t>2019.03.11.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218038-7B8D-49BC-A871-0DBE853F48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1628800"/>
            <a:ext cx="7772400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b="1" i="1" dirty="0" err="1" smtClean="0">
                <a:solidFill>
                  <a:schemeClr val="tx2"/>
                </a:solidFill>
              </a:rPr>
              <a:t>Quality</a:t>
            </a:r>
            <a:r>
              <a:rPr lang="hu-HU" b="1" i="1" dirty="0" smtClean="0">
                <a:solidFill>
                  <a:schemeClr val="tx2"/>
                </a:solidFill>
              </a:rPr>
              <a:t> </a:t>
            </a:r>
            <a:r>
              <a:rPr lang="hu-HU" b="1" i="1" dirty="0" err="1" smtClean="0">
                <a:solidFill>
                  <a:schemeClr val="tx2"/>
                </a:solidFill>
              </a:rPr>
              <a:t>Control</a:t>
            </a:r>
            <a:r>
              <a:rPr lang="hu-HU" b="1" i="1" dirty="0" smtClean="0">
                <a:solidFill>
                  <a:schemeClr val="tx2"/>
                </a:solidFill>
              </a:rPr>
              <a:t> of PhD </a:t>
            </a:r>
            <a:r>
              <a:rPr lang="hu-HU" b="1" i="1" dirty="0" err="1" smtClean="0">
                <a:solidFill>
                  <a:schemeClr val="tx2"/>
                </a:solidFill>
              </a:rPr>
              <a:t>education</a:t>
            </a:r>
            <a:r>
              <a:rPr lang="hu-HU" b="1" i="1" dirty="0" smtClean="0">
                <a:solidFill>
                  <a:schemeClr val="tx2"/>
                </a:solidFill>
              </a:rPr>
              <a:t> </a:t>
            </a:r>
            <a:r>
              <a:rPr lang="hu-HU" b="1" i="1" dirty="0" err="1" smtClean="0">
                <a:solidFill>
                  <a:schemeClr val="tx2"/>
                </a:solidFill>
              </a:rPr>
              <a:t>in</a:t>
            </a:r>
            <a:r>
              <a:rPr lang="hu-HU" b="1" i="1" dirty="0" smtClean="0">
                <a:solidFill>
                  <a:schemeClr val="tx2"/>
                </a:solidFill>
              </a:rPr>
              <a:t> Hungary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0"/>
          </p:nvPr>
        </p:nvSpPr>
        <p:spPr>
          <a:xfrm>
            <a:off x="755650" y="3429000"/>
            <a:ext cx="7772400" cy="5746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b="1" dirty="0" smtClean="0"/>
              <a:t>József Tímár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smtClean="0"/>
              <a:t>Vice </a:t>
            </a:r>
            <a:r>
              <a:rPr lang="hu-HU" sz="1800" dirty="0" err="1" smtClean="0"/>
              <a:t>president</a:t>
            </a:r>
            <a:r>
              <a:rPr lang="hu-HU" sz="1800" dirty="0" smtClean="0"/>
              <a:t>, National </a:t>
            </a:r>
            <a:r>
              <a:rPr lang="hu-HU" sz="1800" dirty="0" err="1" smtClean="0"/>
              <a:t>Doctoral</a:t>
            </a:r>
            <a:r>
              <a:rPr lang="hu-HU" sz="1800" dirty="0" smtClean="0"/>
              <a:t> </a:t>
            </a:r>
            <a:r>
              <a:rPr lang="hu-HU" sz="1800" dirty="0" err="1" smtClean="0"/>
              <a:t>Council</a:t>
            </a:r>
            <a:endParaRPr lang="hu-HU" sz="1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1800" dirty="0" err="1" smtClean="0"/>
              <a:t>President</a:t>
            </a:r>
            <a:r>
              <a:rPr lang="hu-HU" sz="1800" dirty="0" smtClean="0"/>
              <a:t>, </a:t>
            </a:r>
            <a:r>
              <a:rPr lang="hu-HU" sz="1800" dirty="0"/>
              <a:t>P</a:t>
            </a:r>
            <a:r>
              <a:rPr lang="hu-HU" sz="1800" dirty="0" smtClean="0"/>
              <a:t>hD </a:t>
            </a:r>
            <a:r>
              <a:rPr lang="hu-HU" sz="1800" dirty="0" err="1" smtClean="0"/>
              <a:t>Doctoral</a:t>
            </a:r>
            <a:r>
              <a:rPr lang="hu-HU" sz="1800" dirty="0" smtClean="0"/>
              <a:t> </a:t>
            </a:r>
            <a:r>
              <a:rPr lang="hu-HU" sz="1800" dirty="0" err="1" smtClean="0"/>
              <a:t>School</a:t>
            </a:r>
            <a:r>
              <a:rPr lang="hu-HU" sz="1800" dirty="0" smtClean="0"/>
              <a:t>, Semmelweis University, Budapest</a:t>
            </a:r>
            <a:endParaRPr lang="hu-H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Quality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Dissertation</a:t>
            </a:r>
            <a:r>
              <a:rPr lang="hu-HU" sz="2400" dirty="0" smtClean="0"/>
              <a:t> </a:t>
            </a:r>
            <a:r>
              <a:rPr lang="hu-HU" sz="2400" dirty="0" err="1" smtClean="0"/>
              <a:t>pre-screening</a:t>
            </a:r>
            <a:r>
              <a:rPr lang="hu-HU" sz="2400" dirty="0" smtClean="0"/>
              <a:t>: </a:t>
            </a:r>
            <a:r>
              <a:rPr lang="hu-HU" sz="2400" dirty="0" err="1" smtClean="0"/>
              <a:t>minimal</a:t>
            </a:r>
            <a:r>
              <a:rPr lang="hu-HU" sz="2400" dirty="0" smtClean="0"/>
              <a:t> </a:t>
            </a:r>
            <a:r>
              <a:rPr lang="hu-HU" sz="2400" dirty="0" err="1" smtClean="0"/>
              <a:t>requirements</a:t>
            </a:r>
            <a:r>
              <a:rPr lang="hu-HU" sz="2400" dirty="0" smtClean="0"/>
              <a:t> (DC)</a:t>
            </a:r>
          </a:p>
          <a:p>
            <a:r>
              <a:rPr lang="hu-HU" sz="2400" dirty="0" smtClean="0"/>
              <a:t>Testing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plagiarism</a:t>
            </a:r>
            <a:r>
              <a:rPr lang="hu-HU" sz="2400" dirty="0" smtClean="0"/>
              <a:t> ( </a:t>
            </a:r>
            <a:r>
              <a:rPr lang="hu-HU" sz="2400" dirty="0" err="1" smtClean="0"/>
              <a:t>accidental</a:t>
            </a:r>
            <a:r>
              <a:rPr lang="hu-HU" sz="2400" dirty="0" smtClean="0"/>
              <a:t>)</a:t>
            </a:r>
            <a:endParaRPr lang="hu-HU" sz="2400" dirty="0"/>
          </a:p>
          <a:p>
            <a:r>
              <a:rPr lang="hu-HU" sz="2400" dirty="0" err="1" smtClean="0"/>
              <a:t>Defence</a:t>
            </a:r>
            <a:r>
              <a:rPr lang="hu-HU" sz="2400" dirty="0" smtClean="0"/>
              <a:t> </a:t>
            </a:r>
            <a:r>
              <a:rPr lang="hu-HU" sz="2400" dirty="0" err="1" smtClean="0"/>
              <a:t>Council</a:t>
            </a:r>
            <a:r>
              <a:rPr lang="hu-HU" sz="2400" dirty="0" smtClean="0"/>
              <a:t> </a:t>
            </a:r>
            <a:r>
              <a:rPr lang="hu-HU" sz="2400" dirty="0" err="1" smtClean="0"/>
              <a:t>composition</a:t>
            </a:r>
            <a:r>
              <a:rPr lang="hu-HU" sz="2400" dirty="0" smtClean="0"/>
              <a:t>: </a:t>
            </a:r>
            <a:r>
              <a:rPr lang="hu-HU" sz="2400" dirty="0" err="1" smtClean="0"/>
              <a:t>independent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researchers</a:t>
            </a:r>
            <a:r>
              <a:rPr lang="hu-HU" sz="2400" dirty="0" smtClean="0"/>
              <a:t>, </a:t>
            </a:r>
            <a:r>
              <a:rPr lang="hu-HU" sz="2400" dirty="0" err="1" smtClean="0"/>
              <a:t>opponent</a:t>
            </a:r>
            <a:r>
              <a:rPr lang="hu-HU" sz="2400" dirty="0" smtClean="0"/>
              <a:t> </a:t>
            </a:r>
            <a:r>
              <a:rPr lang="hu-HU" sz="2400" dirty="0" err="1" smtClean="0"/>
              <a:t>selection</a:t>
            </a:r>
            <a:r>
              <a:rPr lang="hu-HU" sz="2400" dirty="0" smtClean="0"/>
              <a:t> (</a:t>
            </a:r>
            <a:r>
              <a:rPr lang="hu-HU" sz="2400" dirty="0" err="1" smtClean="0"/>
              <a:t>inner</a:t>
            </a:r>
            <a:r>
              <a:rPr lang="hu-HU" sz="2400" dirty="0" smtClean="0"/>
              <a:t> and </a:t>
            </a:r>
            <a:r>
              <a:rPr lang="hu-HU" sz="2400" dirty="0" err="1" smtClean="0"/>
              <a:t>outside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Defence</a:t>
            </a:r>
            <a:r>
              <a:rPr lang="hu-HU" sz="2400" dirty="0" smtClean="0"/>
              <a:t> </a:t>
            </a:r>
            <a:r>
              <a:rPr lang="hu-HU" sz="2400" dirty="0" err="1" smtClean="0"/>
              <a:t>Council</a:t>
            </a:r>
            <a:r>
              <a:rPr lang="hu-HU" sz="2400" dirty="0" smtClean="0"/>
              <a:t> </a:t>
            </a:r>
            <a:r>
              <a:rPr lang="hu-HU" sz="2400" dirty="0" err="1" smtClean="0"/>
              <a:t>president</a:t>
            </a:r>
            <a:r>
              <a:rPr lang="hu-HU" sz="2400" dirty="0" smtClean="0"/>
              <a:t>: </a:t>
            </a:r>
            <a:r>
              <a:rPr lang="hu-HU" sz="2400" dirty="0" err="1" smtClean="0"/>
              <a:t>university</a:t>
            </a:r>
            <a:r>
              <a:rPr lang="hu-HU" sz="2400" dirty="0" smtClean="0"/>
              <a:t> professor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Defence</a:t>
            </a:r>
            <a:r>
              <a:rPr lang="hu-HU" sz="2400" dirty="0" smtClean="0"/>
              <a:t> </a:t>
            </a:r>
            <a:r>
              <a:rPr lang="hu-HU" sz="2400" dirty="0" err="1" smtClean="0"/>
              <a:t>report</a:t>
            </a:r>
            <a:r>
              <a:rPr lang="hu-HU" sz="2400" dirty="0" smtClean="0"/>
              <a:t> must be </a:t>
            </a:r>
            <a:r>
              <a:rPr lang="hu-HU" sz="2400" dirty="0" err="1" smtClean="0"/>
              <a:t>evaluated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University </a:t>
            </a:r>
            <a:r>
              <a:rPr lang="hu-HU" sz="2400" dirty="0" err="1" smtClean="0"/>
              <a:t>Doctoral</a:t>
            </a:r>
            <a:r>
              <a:rPr lang="hu-HU" sz="2400" dirty="0" smtClean="0"/>
              <a:t> </a:t>
            </a:r>
            <a:r>
              <a:rPr lang="hu-HU" sz="2400" dirty="0" err="1" smtClean="0"/>
              <a:t>Council</a:t>
            </a:r>
            <a:endParaRPr lang="hu-HU" sz="2400" dirty="0" smtClean="0"/>
          </a:p>
          <a:p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dissertations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openly</a:t>
            </a:r>
            <a:r>
              <a:rPr lang="hu-HU" sz="2400" dirty="0" smtClean="0"/>
              <a:t> </a:t>
            </a:r>
            <a:r>
              <a:rPr lang="hu-HU" sz="2400" dirty="0" err="1" smtClean="0"/>
              <a:t>avilable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University and National </a:t>
            </a:r>
            <a:r>
              <a:rPr lang="hu-HU" sz="2400" dirty="0" err="1" smtClean="0"/>
              <a:t>Doctoral</a:t>
            </a:r>
            <a:r>
              <a:rPr lang="hu-HU" sz="2400" dirty="0" smtClean="0"/>
              <a:t> </a:t>
            </a:r>
            <a:r>
              <a:rPr lang="hu-HU" sz="2400" dirty="0" err="1" smtClean="0"/>
              <a:t>Council</a:t>
            </a:r>
            <a:r>
              <a:rPr lang="hu-HU" sz="2400" dirty="0" smtClean="0"/>
              <a:t> </a:t>
            </a:r>
            <a:r>
              <a:rPr lang="hu-HU" sz="2400" dirty="0" err="1" smtClean="0"/>
              <a:t>website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60473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External</a:t>
            </a:r>
            <a:r>
              <a:rPr lang="hu-HU" b="1" dirty="0" smtClean="0"/>
              <a:t> </a:t>
            </a:r>
            <a:r>
              <a:rPr lang="hu-HU" b="1" dirty="0" err="1" smtClean="0"/>
              <a:t>Qality</a:t>
            </a:r>
            <a:r>
              <a:rPr lang="hu-HU" b="1" dirty="0" smtClean="0"/>
              <a:t> </a:t>
            </a:r>
            <a:r>
              <a:rPr lang="hu-HU" b="1" dirty="0" err="1" smtClean="0"/>
              <a:t>Control</a:t>
            </a:r>
            <a:r>
              <a:rPr lang="hu-HU" b="1" dirty="0" smtClean="0"/>
              <a:t> </a:t>
            </a:r>
            <a:r>
              <a:rPr lang="hu-HU" b="1" dirty="0" err="1" smtClean="0"/>
              <a:t>by</a:t>
            </a:r>
            <a:r>
              <a:rPr lang="hu-HU" b="1" dirty="0" smtClean="0"/>
              <a:t>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Accreditation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Committee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Y</a:t>
            </a:r>
            <a:r>
              <a:rPr lang="hu-HU" dirty="0" err="1" smtClean="0"/>
              <a:t>early</a:t>
            </a:r>
            <a:r>
              <a:rPr lang="hu-HU" dirty="0" smtClean="0"/>
              <a:t> </a:t>
            </a:r>
            <a:r>
              <a:rPr lang="hu-HU" dirty="0" err="1" smtClean="0"/>
              <a:t>surveys</a:t>
            </a:r>
            <a:r>
              <a:rPr lang="hu-HU" dirty="0" smtClean="0"/>
              <a:t> of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Programs</a:t>
            </a:r>
            <a:r>
              <a:rPr lang="hu-HU" dirty="0" smtClean="0"/>
              <a:t>: </a:t>
            </a:r>
            <a:r>
              <a:rPr lang="hu-HU" dirty="0" err="1" smtClean="0"/>
              <a:t>teachers</a:t>
            </a:r>
            <a:r>
              <a:rPr lang="hu-HU" dirty="0" smtClean="0"/>
              <a:t>, </a:t>
            </a:r>
            <a:r>
              <a:rPr lang="hu-HU" dirty="0" err="1" smtClean="0"/>
              <a:t>founding</a:t>
            </a:r>
            <a:r>
              <a:rPr lang="hu-HU" dirty="0" smtClean="0"/>
              <a:t> </a:t>
            </a:r>
            <a:r>
              <a:rPr lang="hu-HU" dirty="0" err="1" smtClean="0"/>
              <a:t>members</a:t>
            </a:r>
            <a:r>
              <a:rPr lang="hu-HU" dirty="0" smtClean="0"/>
              <a:t> and </a:t>
            </a:r>
            <a:r>
              <a:rPr lang="hu-HU" dirty="0" err="1" smtClean="0"/>
              <a:t>president</a:t>
            </a:r>
            <a:r>
              <a:rPr lang="hu-HU" dirty="0" smtClean="0"/>
              <a:t> (</a:t>
            </a:r>
            <a:r>
              <a:rPr lang="hu-HU" dirty="0" err="1" smtClean="0"/>
              <a:t>compliance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requirements</a:t>
            </a:r>
            <a:r>
              <a:rPr lang="hu-HU" dirty="0" smtClean="0"/>
              <a:t>)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National </a:t>
            </a:r>
            <a:r>
              <a:rPr lang="hu-HU" dirty="0" err="1" smtClean="0"/>
              <a:t>Database</a:t>
            </a:r>
            <a:endParaRPr lang="hu-HU" dirty="0" smtClean="0"/>
          </a:p>
          <a:p>
            <a:r>
              <a:rPr lang="hu-HU" dirty="0" smtClean="0"/>
              <a:t>5 </a:t>
            </a:r>
            <a:r>
              <a:rPr lang="hu-HU" dirty="0" err="1" smtClean="0"/>
              <a:t>yearly</a:t>
            </a:r>
            <a:r>
              <a:rPr lang="hu-HU" dirty="0" smtClean="0"/>
              <a:t> </a:t>
            </a:r>
            <a:r>
              <a:rPr lang="hu-HU" dirty="0" err="1" smtClean="0"/>
              <a:t>surveys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entire</a:t>
            </a:r>
            <a:r>
              <a:rPr lang="hu-HU" dirty="0" smtClean="0"/>
              <a:t> University </a:t>
            </a:r>
            <a:r>
              <a:rPr lang="hu-HU" dirty="0" err="1" smtClean="0"/>
              <a:t>Educational</a:t>
            </a:r>
            <a:r>
              <a:rPr lang="hu-HU" dirty="0" smtClean="0"/>
              <a:t> </a:t>
            </a:r>
            <a:r>
              <a:rPr lang="hu-HU" dirty="0" err="1" smtClean="0"/>
              <a:t>Programs</a:t>
            </a:r>
            <a:r>
              <a:rPr lang="hu-HU" dirty="0" smtClean="0"/>
              <a:t> (</a:t>
            </a:r>
            <a:r>
              <a:rPr lang="hu-HU" dirty="0" err="1" smtClean="0"/>
              <a:t>graduate</a:t>
            </a:r>
            <a:r>
              <a:rPr lang="hu-HU" dirty="0" smtClean="0"/>
              <a:t>+ </a:t>
            </a:r>
            <a:r>
              <a:rPr lang="hu-HU" dirty="0" err="1" smtClean="0"/>
              <a:t>postgraduate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861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, Semmelweis University (</a:t>
            </a:r>
            <a:r>
              <a:rPr lang="hu-HU" dirty="0" err="1" smtClean="0"/>
              <a:t>facts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508 </a:t>
            </a:r>
            <a:r>
              <a:rPr lang="hu-HU" dirty="0" err="1" smtClean="0"/>
              <a:t>students</a:t>
            </a:r>
            <a:r>
              <a:rPr lang="hu-HU" dirty="0" smtClean="0"/>
              <a:t>, 268 </a:t>
            </a:r>
            <a:r>
              <a:rPr lang="hu-HU" dirty="0" err="1" smtClean="0"/>
              <a:t>predocs</a:t>
            </a:r>
            <a:endParaRPr lang="hu-HU" dirty="0" smtClean="0"/>
          </a:p>
          <a:p>
            <a:r>
              <a:rPr lang="hu-HU" dirty="0" smtClean="0"/>
              <a:t>180 </a:t>
            </a: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teachers</a:t>
            </a:r>
            <a:endParaRPr lang="hu-HU" dirty="0" smtClean="0"/>
          </a:p>
          <a:p>
            <a:r>
              <a:rPr lang="hu-HU" b="1" dirty="0" smtClean="0"/>
              <a:t>134 </a:t>
            </a:r>
            <a:r>
              <a:rPr lang="hu-HU" b="1" dirty="0" err="1" smtClean="0"/>
              <a:t>Thesis</a:t>
            </a:r>
            <a:r>
              <a:rPr lang="hu-HU" b="1" dirty="0" smtClean="0"/>
              <a:t>/</a:t>
            </a:r>
            <a:r>
              <a:rPr lang="hu-HU" b="1" dirty="0" err="1" smtClean="0"/>
              <a:t>year</a:t>
            </a:r>
            <a:endParaRPr lang="hu-HU" b="1" dirty="0" smtClean="0"/>
          </a:p>
          <a:p>
            <a:r>
              <a:rPr lang="hu-HU" dirty="0" err="1" smtClean="0"/>
              <a:t>Containing</a:t>
            </a:r>
            <a:r>
              <a:rPr lang="hu-HU" dirty="0" smtClean="0"/>
              <a:t> &gt;500 </a:t>
            </a:r>
            <a:r>
              <a:rPr lang="hu-HU" dirty="0" err="1" smtClean="0"/>
              <a:t>international</a:t>
            </a:r>
            <a:r>
              <a:rPr lang="hu-HU" dirty="0" smtClean="0"/>
              <a:t> </a:t>
            </a:r>
            <a:r>
              <a:rPr lang="hu-HU" dirty="0" err="1" smtClean="0"/>
              <a:t>publications</a:t>
            </a:r>
            <a:r>
              <a:rPr lang="hu-HU" dirty="0" smtClean="0"/>
              <a:t> (</a:t>
            </a:r>
            <a:r>
              <a:rPr lang="hu-HU" dirty="0" err="1" smtClean="0"/>
              <a:t>average</a:t>
            </a:r>
            <a:r>
              <a:rPr lang="hu-HU" smtClean="0"/>
              <a:t> 3/</a:t>
            </a:r>
            <a:r>
              <a:rPr lang="hu-HU" dirty="0" err="1" smtClean="0"/>
              <a:t>thesis</a:t>
            </a:r>
            <a:r>
              <a:rPr lang="hu-HU" dirty="0" smtClean="0"/>
              <a:t>)</a:t>
            </a:r>
          </a:p>
          <a:p>
            <a:r>
              <a:rPr lang="hu-HU" dirty="0" smtClean="0"/>
              <a:t>135 D1 (top10%)</a:t>
            </a:r>
          </a:p>
          <a:p>
            <a:r>
              <a:rPr lang="hu-HU" dirty="0" smtClean="0"/>
              <a:t>122 Q1 (top25%)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628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Background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1" dirty="0" smtClean="0"/>
              <a:t>Law of </a:t>
            </a:r>
            <a:r>
              <a:rPr lang="hu-HU" sz="2400" b="1" dirty="0" err="1" smtClean="0"/>
              <a:t>High</a:t>
            </a:r>
            <a:r>
              <a:rPr lang="hu-HU" sz="2400" b="1" dirty="0" smtClean="0"/>
              <a:t> Education</a:t>
            </a:r>
          </a:p>
          <a:p>
            <a:r>
              <a:rPr lang="hu-HU" sz="2400" dirty="0"/>
              <a:t>P</a:t>
            </a:r>
            <a:r>
              <a:rPr lang="hu-HU" sz="2400" dirty="0" smtClean="0"/>
              <a:t>hD  is part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postgraduate</a:t>
            </a:r>
            <a:r>
              <a:rPr lang="hu-HU" sz="2400" dirty="0" smtClean="0"/>
              <a:t> </a:t>
            </a:r>
            <a:r>
              <a:rPr lang="hu-HU" sz="2400" dirty="0" err="1" smtClean="0"/>
              <a:t>education</a:t>
            </a:r>
            <a:r>
              <a:rPr lang="hu-HU" sz="2400" dirty="0" smtClean="0"/>
              <a:t>, EU </a:t>
            </a:r>
            <a:r>
              <a:rPr lang="hu-HU" sz="2400" dirty="0" err="1" smtClean="0"/>
              <a:t>conform</a:t>
            </a:r>
            <a:endParaRPr lang="hu-HU" sz="2400" dirty="0" smtClean="0"/>
          </a:p>
          <a:p>
            <a:r>
              <a:rPr lang="hu-HU" sz="2400" dirty="0" err="1" smtClean="0"/>
              <a:t>It</a:t>
            </a:r>
            <a:r>
              <a:rPr lang="hu-HU" sz="2400" dirty="0" smtClean="0"/>
              <a:t> is </a:t>
            </a:r>
            <a:r>
              <a:rPr lang="hu-HU" sz="2400" dirty="0" err="1" smtClean="0"/>
              <a:t>the</a:t>
            </a:r>
            <a:r>
              <a:rPr lang="hu-HU" sz="2400" dirty="0" smtClean="0"/>
              <a:t> right of University (Research </a:t>
            </a:r>
            <a:r>
              <a:rPr lang="hu-HU" sz="2400" dirty="0" err="1" smtClean="0"/>
              <a:t>Institutions</a:t>
            </a:r>
            <a:r>
              <a:rPr lang="hu-HU" sz="2400" dirty="0" smtClean="0"/>
              <a:t> must be </a:t>
            </a:r>
            <a:r>
              <a:rPr lang="hu-HU" sz="2400" dirty="0" err="1" smtClean="0"/>
              <a:t>affiliated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Universities</a:t>
            </a:r>
            <a:r>
              <a:rPr lang="hu-HU" sz="2400" dirty="0"/>
              <a:t> 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PhD </a:t>
            </a:r>
            <a:r>
              <a:rPr lang="hu-HU" sz="2400" dirty="0" err="1" smtClean="0"/>
              <a:t>education</a:t>
            </a:r>
            <a:r>
              <a:rPr lang="hu-HU" sz="2400" dirty="0" smtClean="0"/>
              <a:t>)</a:t>
            </a:r>
          </a:p>
          <a:p>
            <a:r>
              <a:rPr lang="hu-HU" sz="2400" dirty="0" err="1" smtClean="0"/>
              <a:t>Define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structure</a:t>
            </a:r>
            <a:r>
              <a:rPr lang="hu-HU" sz="2400" dirty="0" smtClean="0"/>
              <a:t> and </a:t>
            </a:r>
            <a:r>
              <a:rPr lang="hu-HU" sz="2400" dirty="0" err="1" smtClean="0"/>
              <a:t>lenght</a:t>
            </a:r>
            <a:r>
              <a:rPr lang="hu-HU" sz="2400" dirty="0" smtClean="0"/>
              <a:t> of PhD  </a:t>
            </a:r>
            <a:r>
              <a:rPr lang="hu-HU" sz="2400" dirty="0" err="1" smtClean="0"/>
              <a:t>education</a:t>
            </a:r>
            <a:r>
              <a:rPr lang="hu-HU" sz="2400" dirty="0" smtClean="0"/>
              <a:t>: 4 </a:t>
            </a:r>
            <a:r>
              <a:rPr lang="hu-HU" sz="2400" dirty="0" err="1" smtClean="0"/>
              <a:t>years</a:t>
            </a:r>
            <a:r>
              <a:rPr lang="hu-HU" sz="2400" dirty="0" smtClean="0"/>
              <a:t>, 2 </a:t>
            </a:r>
            <a:r>
              <a:rPr lang="hu-HU" sz="2400" dirty="0" err="1" smtClean="0"/>
              <a:t>year</a:t>
            </a:r>
            <a:r>
              <a:rPr lang="hu-HU" sz="2400" dirty="0" smtClean="0"/>
              <a:t> </a:t>
            </a:r>
            <a:r>
              <a:rPr lang="hu-HU" sz="2400" dirty="0" err="1" smtClean="0"/>
              <a:t>education</a:t>
            </a:r>
            <a:r>
              <a:rPr lang="hu-HU" sz="2400" dirty="0" smtClean="0"/>
              <a:t>+</a:t>
            </a:r>
            <a:r>
              <a:rPr lang="hu-HU" sz="2400" dirty="0" err="1" smtClean="0"/>
              <a:t>2</a:t>
            </a:r>
            <a:r>
              <a:rPr lang="hu-HU" sz="2400" dirty="0" smtClean="0"/>
              <a:t> </a:t>
            </a:r>
            <a:r>
              <a:rPr lang="hu-HU" sz="2400" dirty="0" err="1" smtClean="0"/>
              <a:t>years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</a:t>
            </a:r>
            <a:endParaRPr lang="hu-HU" sz="2400" dirty="0" smtClean="0"/>
          </a:p>
          <a:p>
            <a:r>
              <a:rPr lang="hu-HU" sz="2400" dirty="0" smtClean="0"/>
              <a:t>5th </a:t>
            </a:r>
            <a:r>
              <a:rPr lang="hu-HU" sz="2400" dirty="0" err="1" smtClean="0"/>
              <a:t>year</a:t>
            </a:r>
            <a:r>
              <a:rPr lang="hu-HU" sz="2400" dirty="0" smtClean="0"/>
              <a:t>: </a:t>
            </a:r>
            <a:r>
              <a:rPr lang="hu-HU" sz="2400" dirty="0" err="1" smtClean="0"/>
              <a:t>preparation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dissertation</a:t>
            </a:r>
            <a:endParaRPr lang="hu-HU" sz="2400" dirty="0" smtClean="0"/>
          </a:p>
          <a:p>
            <a:r>
              <a:rPr lang="hu-HU" sz="2400" dirty="0" err="1" smtClean="0"/>
              <a:t>Define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PhD </a:t>
            </a:r>
            <a:r>
              <a:rPr lang="hu-HU" sz="2400" dirty="0" err="1" smtClean="0"/>
              <a:t>thesis</a:t>
            </a:r>
            <a:r>
              <a:rPr lang="hu-HU" sz="2400" dirty="0" smtClean="0"/>
              <a:t>: must be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a minimum of 2 </a:t>
            </a:r>
            <a:r>
              <a:rPr lang="hu-HU" sz="2400" dirty="0" err="1" smtClean="0"/>
              <a:t>original</a:t>
            </a:r>
            <a:r>
              <a:rPr lang="hu-HU" sz="2400" dirty="0" smtClean="0"/>
              <a:t> </a:t>
            </a:r>
            <a:r>
              <a:rPr lang="hu-HU" sz="2400" dirty="0" err="1" smtClean="0"/>
              <a:t>international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research</a:t>
            </a:r>
            <a:r>
              <a:rPr lang="hu-HU" sz="2400" dirty="0" smtClean="0"/>
              <a:t> </a:t>
            </a:r>
            <a:r>
              <a:rPr lang="hu-HU" sz="2400" dirty="0" err="1" smtClean="0"/>
              <a:t>paper</a:t>
            </a:r>
            <a:r>
              <a:rPr lang="hu-HU" sz="2400" dirty="0" smtClean="0"/>
              <a:t> (</a:t>
            </a:r>
            <a:r>
              <a:rPr lang="hu-HU" sz="2400" dirty="0" err="1" smtClean="0"/>
              <a:t>in</a:t>
            </a:r>
            <a:r>
              <a:rPr lang="hu-HU" sz="2400" dirty="0" smtClean="0"/>
              <a:t> EU 3)</a:t>
            </a:r>
          </a:p>
          <a:p>
            <a:r>
              <a:rPr lang="hu-HU" sz="2400" dirty="0" smtClean="0"/>
              <a:t>3 </a:t>
            </a:r>
            <a:r>
              <a:rPr lang="hu-HU" sz="2400" dirty="0" err="1" smtClean="0"/>
              <a:t>legal</a:t>
            </a:r>
            <a:r>
              <a:rPr lang="hu-HU" sz="2400" dirty="0" smtClean="0"/>
              <a:t> </a:t>
            </a:r>
            <a:r>
              <a:rPr lang="hu-HU" sz="2400" dirty="0" err="1" smtClean="0"/>
              <a:t>forms</a:t>
            </a:r>
            <a:r>
              <a:rPr lang="hu-HU" sz="2400" dirty="0" smtClean="0"/>
              <a:t> of PhD </a:t>
            </a:r>
            <a:r>
              <a:rPr lang="hu-HU" sz="2400" dirty="0" err="1" smtClean="0"/>
              <a:t>studies</a:t>
            </a:r>
            <a:r>
              <a:rPr lang="hu-HU" sz="2400" dirty="0" smtClean="0"/>
              <a:t>: </a:t>
            </a:r>
          </a:p>
          <a:p>
            <a:r>
              <a:rPr lang="hu-HU" sz="2400" dirty="0" err="1" smtClean="0"/>
              <a:t>State</a:t>
            </a:r>
            <a:r>
              <a:rPr lang="hu-HU" sz="2400" dirty="0" smtClean="0"/>
              <a:t> </a:t>
            </a:r>
            <a:r>
              <a:rPr lang="hu-HU" sz="2400" dirty="0" err="1" smtClean="0"/>
              <a:t>fellowship</a:t>
            </a:r>
            <a:r>
              <a:rPr lang="hu-HU" sz="2400" dirty="0" smtClean="0"/>
              <a:t>, </a:t>
            </a:r>
            <a:r>
              <a:rPr lang="hu-HU" sz="2400" dirty="0" err="1" smtClean="0"/>
              <a:t>self-financed</a:t>
            </a:r>
            <a:r>
              <a:rPr lang="hu-HU" sz="2400" dirty="0" smtClean="0"/>
              <a:t> and </a:t>
            </a:r>
            <a:r>
              <a:rPr lang="hu-HU" sz="2400" dirty="0" err="1" smtClean="0"/>
              <a:t>independent</a:t>
            </a:r>
            <a:r>
              <a:rPr lang="hu-HU" sz="2400" dirty="0" smtClean="0"/>
              <a:t> </a:t>
            </a:r>
            <a:r>
              <a:rPr lang="hu-HU" sz="2400" dirty="0" err="1" smtClean="0"/>
              <a:t>students</a:t>
            </a: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34310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Financial </a:t>
            </a:r>
            <a:r>
              <a:rPr lang="hu-HU" dirty="0" err="1" smtClean="0"/>
              <a:t>Background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defines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yearly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PhD </a:t>
            </a:r>
            <a:r>
              <a:rPr lang="hu-HU" dirty="0" err="1" smtClean="0"/>
              <a:t>fellowships</a:t>
            </a:r>
            <a:r>
              <a:rPr lang="hu-HU" dirty="0" smtClean="0"/>
              <a:t> (HU: 2000/2019)</a:t>
            </a:r>
          </a:p>
          <a:p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fellowship</a:t>
            </a:r>
            <a:r>
              <a:rPr lang="hu-HU" dirty="0" smtClean="0"/>
              <a:t> is </a:t>
            </a:r>
            <a:r>
              <a:rPr lang="hu-HU" dirty="0" err="1" smtClean="0"/>
              <a:t>providing</a:t>
            </a:r>
            <a:r>
              <a:rPr lang="hu-HU" dirty="0" smtClean="0"/>
              <a:t> </a:t>
            </a:r>
            <a:r>
              <a:rPr lang="hu-HU" dirty="0" err="1" smtClean="0"/>
              <a:t>scholarship</a:t>
            </a:r>
            <a:r>
              <a:rPr lang="hu-HU" dirty="0" smtClean="0"/>
              <a:t> and </a:t>
            </a:r>
            <a:r>
              <a:rPr lang="hu-HU" dirty="0" err="1" smtClean="0"/>
              <a:t>research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(50:50%)~3000 EU/</a:t>
            </a:r>
            <a:r>
              <a:rPr lang="hu-HU" dirty="0" err="1" smtClean="0"/>
              <a:t>year</a:t>
            </a:r>
            <a:endParaRPr lang="hu-HU" dirty="0" smtClean="0"/>
          </a:p>
          <a:p>
            <a:r>
              <a:rPr lang="hu-HU" dirty="0" smtClean="0"/>
              <a:t>National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Council</a:t>
            </a:r>
            <a:r>
              <a:rPr lang="hu-HU" dirty="0" smtClean="0"/>
              <a:t> </a:t>
            </a:r>
            <a:r>
              <a:rPr lang="hu-HU" dirty="0" err="1" smtClean="0"/>
              <a:t>allocates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fellowships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Universities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size</a:t>
            </a:r>
            <a:r>
              <a:rPr lang="hu-HU" dirty="0" smtClean="0"/>
              <a:t>, PhD output and </a:t>
            </a:r>
            <a:r>
              <a:rPr lang="hu-HU" dirty="0" err="1" smtClean="0"/>
              <a:t>research</a:t>
            </a:r>
            <a:r>
              <a:rPr lang="hu-HU" dirty="0" smtClean="0"/>
              <a:t> excellence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1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Foundation</a:t>
            </a:r>
            <a:r>
              <a:rPr lang="hu-HU" dirty="0" smtClean="0"/>
              <a:t> of a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err="1" smtClean="0"/>
              <a:t>Founding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members</a:t>
            </a:r>
            <a:r>
              <a:rPr lang="hu-HU" sz="2800" dirty="0" smtClean="0"/>
              <a:t>: </a:t>
            </a:r>
            <a:r>
              <a:rPr lang="hu-HU" sz="2800" b="1" dirty="0" smtClean="0"/>
              <a:t>2/3rd</a:t>
            </a:r>
            <a:r>
              <a:rPr lang="hu-HU" sz="2800" dirty="0" smtClean="0"/>
              <a:t> </a:t>
            </a:r>
            <a:r>
              <a:rPr lang="hu-HU" sz="2800" dirty="0" err="1" smtClean="0"/>
              <a:t>university</a:t>
            </a:r>
            <a:r>
              <a:rPr lang="hu-HU" sz="2800" dirty="0" smtClean="0"/>
              <a:t> </a:t>
            </a:r>
            <a:r>
              <a:rPr lang="hu-HU" sz="2800" dirty="0" err="1" smtClean="0"/>
              <a:t>professors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significant</a:t>
            </a:r>
            <a:r>
              <a:rPr lang="hu-HU" sz="2800" dirty="0" smtClean="0"/>
              <a:t> </a:t>
            </a:r>
            <a:r>
              <a:rPr lang="hu-HU" sz="2800" dirty="0" err="1" smtClean="0"/>
              <a:t>scientific</a:t>
            </a:r>
            <a:r>
              <a:rPr lang="hu-HU" sz="2800" dirty="0" smtClean="0"/>
              <a:t> </a:t>
            </a:r>
            <a:r>
              <a:rPr lang="hu-HU" sz="2800" dirty="0" err="1" smtClean="0"/>
              <a:t>activity</a:t>
            </a:r>
            <a:r>
              <a:rPr lang="hu-HU" sz="2800" dirty="0" smtClean="0"/>
              <a:t> (</a:t>
            </a:r>
            <a:r>
              <a:rPr lang="hu-HU" sz="2800" dirty="0" err="1" smtClean="0"/>
              <a:t>age</a:t>
            </a:r>
            <a:r>
              <a:rPr lang="hu-HU" sz="2800" dirty="0" smtClean="0"/>
              <a:t>): </a:t>
            </a:r>
            <a:r>
              <a:rPr lang="hu-HU" sz="2800" dirty="0" err="1" smtClean="0"/>
              <a:t>number</a:t>
            </a:r>
            <a:r>
              <a:rPr lang="hu-HU" sz="2800" dirty="0" smtClean="0"/>
              <a:t> is </a:t>
            </a:r>
            <a:r>
              <a:rPr lang="hu-HU" sz="2800" dirty="0" err="1" smtClean="0"/>
              <a:t>based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</a:t>
            </a:r>
            <a:r>
              <a:rPr lang="hu-HU" sz="2800" dirty="0" smtClean="0"/>
              <a:t> </a:t>
            </a:r>
            <a:r>
              <a:rPr lang="hu-HU" sz="2800" dirty="0" err="1" smtClean="0"/>
              <a:t>areas</a:t>
            </a:r>
            <a:r>
              <a:rPr lang="hu-HU" sz="2800" dirty="0" smtClean="0"/>
              <a:t> (1=5, 2=6, 3=9)</a:t>
            </a:r>
          </a:p>
          <a:p>
            <a:r>
              <a:rPr lang="hu-HU" sz="2800" b="1" dirty="0" err="1" smtClean="0"/>
              <a:t>Teachers</a:t>
            </a:r>
            <a:r>
              <a:rPr lang="hu-HU" sz="2800" b="1" dirty="0" smtClean="0"/>
              <a:t>: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researchers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their</a:t>
            </a:r>
            <a:r>
              <a:rPr lang="hu-HU" sz="2800" dirty="0" smtClean="0"/>
              <a:t> </a:t>
            </a:r>
            <a:r>
              <a:rPr lang="hu-HU" sz="2800" dirty="0" err="1" smtClean="0"/>
              <a:t>own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</a:t>
            </a:r>
            <a:r>
              <a:rPr lang="hu-HU" sz="2800" dirty="0" smtClean="0"/>
              <a:t> </a:t>
            </a:r>
            <a:r>
              <a:rPr lang="hu-HU" sz="2800" dirty="0" err="1" smtClean="0"/>
              <a:t>grants</a:t>
            </a:r>
            <a:r>
              <a:rPr lang="hu-HU" sz="2800" dirty="0" smtClean="0"/>
              <a:t>, </a:t>
            </a:r>
            <a:r>
              <a:rPr lang="hu-HU" sz="2800" dirty="0" err="1" smtClean="0"/>
              <a:t>publication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active</a:t>
            </a:r>
            <a:r>
              <a:rPr lang="hu-HU" sz="2800" dirty="0" smtClean="0"/>
              <a:t> (</a:t>
            </a:r>
            <a:r>
              <a:rPr lang="hu-HU" sz="2800" dirty="0" err="1" smtClean="0"/>
              <a:t>past</a:t>
            </a:r>
            <a:r>
              <a:rPr lang="hu-HU" sz="2800" dirty="0" smtClean="0"/>
              <a:t> 5 </a:t>
            </a:r>
            <a:r>
              <a:rPr lang="hu-HU" sz="2800" dirty="0" err="1" smtClean="0"/>
              <a:t>year</a:t>
            </a:r>
            <a:r>
              <a:rPr lang="hu-HU" sz="2800" dirty="0" smtClean="0"/>
              <a:t> </a:t>
            </a:r>
            <a:r>
              <a:rPr lang="hu-HU" sz="2800" dirty="0" err="1" smtClean="0"/>
              <a:t>minimal</a:t>
            </a:r>
            <a:r>
              <a:rPr lang="hu-HU" sz="2800" dirty="0" smtClean="0"/>
              <a:t> </a:t>
            </a:r>
            <a:r>
              <a:rPr lang="hu-HU" sz="2800" dirty="0" err="1" smtClean="0"/>
              <a:t>requirement</a:t>
            </a:r>
            <a:r>
              <a:rPr lang="hu-HU" sz="2800" dirty="0" smtClean="0"/>
              <a:t> of a PhD </a:t>
            </a:r>
            <a:r>
              <a:rPr lang="hu-HU" sz="2800" dirty="0" err="1" smtClean="0"/>
              <a:t>thesis</a:t>
            </a:r>
            <a:r>
              <a:rPr lang="hu-HU" sz="2800" dirty="0" smtClean="0"/>
              <a:t>)</a:t>
            </a:r>
          </a:p>
          <a:p>
            <a:r>
              <a:rPr lang="hu-HU" sz="2800" dirty="0" smtClean="0"/>
              <a:t>Research </a:t>
            </a:r>
            <a:r>
              <a:rPr lang="hu-HU" sz="2800" dirty="0" err="1" smtClean="0"/>
              <a:t>programs</a:t>
            </a:r>
            <a:r>
              <a:rPr lang="hu-HU" sz="2800" dirty="0" smtClean="0"/>
              <a:t> </a:t>
            </a:r>
            <a:r>
              <a:rPr lang="hu-HU" sz="2800" dirty="0" err="1" smtClean="0"/>
              <a:t>associated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teachers</a:t>
            </a:r>
            <a:endParaRPr lang="hu-HU" sz="2800" dirty="0" smtClean="0"/>
          </a:p>
          <a:p>
            <a:r>
              <a:rPr lang="hu-HU" sz="2800" dirty="0" err="1" smtClean="0"/>
              <a:t>Educational</a:t>
            </a:r>
            <a:r>
              <a:rPr lang="hu-HU" sz="2800" dirty="0" smtClean="0"/>
              <a:t> </a:t>
            </a:r>
            <a:r>
              <a:rPr lang="hu-HU" sz="2800" dirty="0" err="1" smtClean="0"/>
              <a:t>programs</a:t>
            </a:r>
            <a:r>
              <a:rPr lang="hu-HU" sz="2800" dirty="0" smtClean="0"/>
              <a:t>/ PhD </a:t>
            </a:r>
            <a:r>
              <a:rPr lang="hu-HU" sz="2800" dirty="0" err="1" smtClean="0"/>
              <a:t>courses</a:t>
            </a:r>
            <a:endParaRPr lang="hu-HU" sz="2800" dirty="0" smtClean="0"/>
          </a:p>
          <a:p>
            <a:r>
              <a:rPr lang="hu-HU" sz="2800" dirty="0"/>
              <a:t>P</a:t>
            </a:r>
            <a:r>
              <a:rPr lang="hu-HU" sz="2800" dirty="0" smtClean="0"/>
              <a:t>hD </a:t>
            </a:r>
            <a:r>
              <a:rPr lang="hu-HU" sz="2800" dirty="0" err="1" smtClean="0"/>
              <a:t>programs</a:t>
            </a:r>
            <a:r>
              <a:rPr lang="hu-HU" sz="2800" dirty="0" smtClean="0"/>
              <a:t> must be </a:t>
            </a:r>
            <a:r>
              <a:rPr lang="hu-HU" sz="2800" dirty="0" err="1" smtClean="0"/>
              <a:t>approved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PhD </a:t>
            </a:r>
            <a:r>
              <a:rPr lang="hu-HU" sz="2800" dirty="0" err="1" smtClean="0"/>
              <a:t>Council</a:t>
            </a:r>
            <a:r>
              <a:rPr lang="hu-HU" sz="2800" dirty="0" smtClean="0"/>
              <a:t>, </a:t>
            </a:r>
            <a:r>
              <a:rPr lang="hu-HU" sz="2800" dirty="0" err="1" smtClean="0"/>
              <a:t>Senate</a:t>
            </a:r>
            <a:r>
              <a:rPr lang="hu-HU" sz="2800" dirty="0" smtClean="0"/>
              <a:t> and </a:t>
            </a:r>
            <a:r>
              <a:rPr lang="hu-HU" sz="2800" b="1" dirty="0" err="1" smtClean="0"/>
              <a:t>Hungarian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Accreditation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Committee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197414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Selection</a:t>
            </a:r>
            <a:r>
              <a:rPr lang="hu-HU" dirty="0" smtClean="0"/>
              <a:t> of PhD </a:t>
            </a:r>
            <a:r>
              <a:rPr lang="hu-HU" dirty="0" err="1" smtClean="0"/>
              <a:t>students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Must </a:t>
            </a:r>
            <a:r>
              <a:rPr lang="hu-HU" dirty="0" err="1" smtClean="0"/>
              <a:t>have</a:t>
            </a:r>
            <a:r>
              <a:rPr lang="hu-HU" dirty="0" smtClean="0"/>
              <a:t> Master </a:t>
            </a:r>
            <a:r>
              <a:rPr lang="hu-HU" dirty="0" err="1" smtClean="0"/>
              <a:t>degree</a:t>
            </a:r>
            <a:endParaRPr lang="hu-HU" dirty="0" smtClean="0"/>
          </a:p>
          <a:p>
            <a:r>
              <a:rPr lang="hu-HU" dirty="0" err="1" smtClean="0"/>
              <a:t>There</a:t>
            </a:r>
            <a:r>
              <a:rPr lang="hu-HU" dirty="0" smtClean="0"/>
              <a:t> is </a:t>
            </a:r>
            <a:r>
              <a:rPr lang="hu-HU" dirty="0" err="1" smtClean="0"/>
              <a:t>previous</a:t>
            </a:r>
            <a:r>
              <a:rPr lang="hu-HU" dirty="0" smtClean="0"/>
              <a:t> </a:t>
            </a:r>
            <a:r>
              <a:rPr lang="hu-HU" dirty="0" err="1" smtClean="0"/>
              <a:t>graduate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endParaRPr lang="hu-HU" dirty="0" smtClean="0"/>
          </a:p>
          <a:p>
            <a:r>
              <a:rPr lang="hu-HU" dirty="0" smtClean="0"/>
              <a:t>Must </a:t>
            </a:r>
            <a:r>
              <a:rPr lang="hu-HU" dirty="0" err="1" smtClean="0"/>
              <a:t>have</a:t>
            </a:r>
            <a:r>
              <a:rPr lang="hu-HU" dirty="0" smtClean="0"/>
              <a:t> a PhD </a:t>
            </a:r>
            <a:r>
              <a:rPr lang="hu-HU" dirty="0" err="1" smtClean="0"/>
              <a:t>teacher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endParaRPr lang="hu-HU" dirty="0" smtClean="0"/>
          </a:p>
          <a:p>
            <a:r>
              <a:rPr lang="hu-HU" dirty="0" smtClean="0"/>
              <a:t>Must </a:t>
            </a:r>
            <a:r>
              <a:rPr lang="hu-HU" dirty="0" err="1" smtClean="0"/>
              <a:t>have</a:t>
            </a:r>
            <a:r>
              <a:rPr lang="hu-HU" dirty="0" smtClean="0"/>
              <a:t> an </a:t>
            </a:r>
            <a:r>
              <a:rPr lang="hu-HU" dirty="0" err="1" smtClean="0"/>
              <a:t>approved</a:t>
            </a:r>
            <a:r>
              <a:rPr lang="hu-HU" dirty="0" smtClean="0"/>
              <a:t> </a:t>
            </a:r>
            <a:r>
              <a:rPr lang="hu-HU" dirty="0" err="1" smtClean="0"/>
              <a:t>research</a:t>
            </a:r>
            <a:r>
              <a:rPr lang="hu-HU" dirty="0" smtClean="0"/>
              <a:t> program</a:t>
            </a:r>
          </a:p>
          <a:p>
            <a:r>
              <a:rPr lang="hu-HU" dirty="0"/>
              <a:t>Must </a:t>
            </a:r>
            <a:r>
              <a:rPr lang="hu-HU" dirty="0" err="1"/>
              <a:t>pass</a:t>
            </a:r>
            <a:r>
              <a:rPr lang="hu-HU" dirty="0"/>
              <a:t> a </a:t>
            </a:r>
            <a:r>
              <a:rPr lang="hu-HU" dirty="0" err="1"/>
              <a:t>competitive</a:t>
            </a:r>
            <a:r>
              <a:rPr lang="hu-HU" dirty="0"/>
              <a:t> </a:t>
            </a:r>
            <a:r>
              <a:rPr lang="hu-HU" dirty="0" err="1"/>
              <a:t>entry</a:t>
            </a:r>
            <a:r>
              <a:rPr lang="hu-HU" dirty="0"/>
              <a:t> </a:t>
            </a:r>
            <a:r>
              <a:rPr lang="hu-HU" dirty="0" err="1"/>
              <a:t>exam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59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National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Council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 </a:t>
            </a:r>
            <a:r>
              <a:rPr lang="hu-HU" sz="2800" dirty="0" err="1" smtClean="0"/>
              <a:t>legal</a:t>
            </a:r>
            <a:r>
              <a:rPr lang="hu-HU" sz="2800" dirty="0" smtClean="0"/>
              <a:t> </a:t>
            </a:r>
            <a:r>
              <a:rPr lang="hu-HU" sz="2800" dirty="0" err="1" smtClean="0"/>
              <a:t>supervisor</a:t>
            </a:r>
            <a:r>
              <a:rPr lang="hu-HU" sz="2800" dirty="0" smtClean="0"/>
              <a:t> of PhD </a:t>
            </a:r>
            <a:r>
              <a:rPr lang="hu-HU" sz="2800" dirty="0" err="1" smtClean="0"/>
              <a:t>Schools</a:t>
            </a:r>
            <a:endParaRPr lang="hu-HU" sz="2800" dirty="0" smtClean="0"/>
          </a:p>
          <a:p>
            <a:r>
              <a:rPr lang="hu-HU" sz="2800" dirty="0" err="1" smtClean="0"/>
              <a:t>Members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presidents</a:t>
            </a:r>
            <a:r>
              <a:rPr lang="hu-HU" sz="2800" dirty="0" smtClean="0"/>
              <a:t> of University </a:t>
            </a:r>
            <a:r>
              <a:rPr lang="hu-HU" sz="2800" dirty="0" err="1" smtClean="0"/>
              <a:t>Doctoral</a:t>
            </a:r>
            <a:r>
              <a:rPr lang="hu-HU" sz="2800" dirty="0" smtClean="0"/>
              <a:t> </a:t>
            </a:r>
            <a:r>
              <a:rPr lang="hu-HU" sz="2800" dirty="0" err="1" smtClean="0"/>
              <a:t>Schools</a:t>
            </a:r>
            <a:endParaRPr lang="hu-HU" sz="2800" dirty="0" smtClean="0"/>
          </a:p>
          <a:p>
            <a:r>
              <a:rPr lang="hu-HU" sz="2800" dirty="0" err="1" smtClean="0"/>
              <a:t>Legal</a:t>
            </a:r>
            <a:r>
              <a:rPr lang="hu-HU" sz="2800" dirty="0" smtClean="0"/>
              <a:t> </a:t>
            </a:r>
            <a:r>
              <a:rPr lang="hu-HU" sz="2800" dirty="0" err="1" smtClean="0"/>
              <a:t>role</a:t>
            </a:r>
            <a:r>
              <a:rPr lang="hu-HU" sz="2800" dirty="0" smtClean="0"/>
              <a:t>: </a:t>
            </a:r>
          </a:p>
          <a:p>
            <a:r>
              <a:rPr lang="hu-HU" sz="2800" dirty="0" err="1" smtClean="0"/>
              <a:t>allocation</a:t>
            </a:r>
            <a:r>
              <a:rPr lang="hu-HU" sz="2800" dirty="0" smtClean="0"/>
              <a:t> of </a:t>
            </a:r>
            <a:r>
              <a:rPr lang="hu-HU" sz="2800" dirty="0" err="1" smtClean="0"/>
              <a:t>state</a:t>
            </a:r>
            <a:r>
              <a:rPr lang="hu-HU" sz="2800" dirty="0" smtClean="0"/>
              <a:t> </a:t>
            </a:r>
            <a:r>
              <a:rPr lang="hu-HU" sz="2800" dirty="0" err="1" smtClean="0"/>
              <a:t>fellowships</a:t>
            </a:r>
            <a:endParaRPr lang="hu-HU" sz="2800" dirty="0" smtClean="0"/>
          </a:p>
          <a:p>
            <a:r>
              <a:rPr lang="hu-HU" sz="2800" dirty="0" err="1" smtClean="0"/>
              <a:t>Continous</a:t>
            </a:r>
            <a:r>
              <a:rPr lang="hu-HU" sz="2800" dirty="0" smtClean="0"/>
              <a:t> monitoring </a:t>
            </a:r>
            <a:r>
              <a:rPr lang="hu-HU" sz="2800" dirty="0" err="1" smtClean="0"/>
              <a:t>legal</a:t>
            </a:r>
            <a:r>
              <a:rPr lang="hu-HU" sz="2800" dirty="0" smtClean="0"/>
              <a:t> </a:t>
            </a:r>
            <a:r>
              <a:rPr lang="hu-HU" sz="2800" dirty="0" err="1" smtClean="0"/>
              <a:t>background</a:t>
            </a:r>
            <a:endParaRPr lang="hu-HU" sz="2800" dirty="0" smtClean="0"/>
          </a:p>
          <a:p>
            <a:r>
              <a:rPr lang="hu-HU" sz="2800" dirty="0" err="1" smtClean="0"/>
              <a:t>Maintenace</a:t>
            </a:r>
            <a:r>
              <a:rPr lang="hu-HU" sz="2800" dirty="0" smtClean="0"/>
              <a:t> of an </a:t>
            </a:r>
            <a:r>
              <a:rPr lang="hu-HU" sz="2800" dirty="0" err="1" smtClean="0"/>
              <a:t>open</a:t>
            </a:r>
            <a:r>
              <a:rPr lang="hu-HU" sz="2800" dirty="0" smtClean="0"/>
              <a:t> </a:t>
            </a:r>
            <a:r>
              <a:rPr lang="hu-HU" sz="2800" dirty="0" err="1" smtClean="0"/>
              <a:t>accessed</a:t>
            </a:r>
            <a:r>
              <a:rPr lang="hu-HU" sz="2800" dirty="0" smtClean="0"/>
              <a:t> National PhD </a:t>
            </a:r>
            <a:r>
              <a:rPr lang="hu-HU" sz="2800" dirty="0" err="1" smtClean="0"/>
              <a:t>School</a:t>
            </a:r>
            <a:r>
              <a:rPr lang="hu-HU" sz="2800" dirty="0" smtClean="0"/>
              <a:t> </a:t>
            </a:r>
            <a:r>
              <a:rPr lang="hu-HU" sz="2800" dirty="0" err="1" smtClean="0"/>
              <a:t>database</a:t>
            </a:r>
            <a:r>
              <a:rPr lang="hu-HU" sz="2800" dirty="0" smtClean="0"/>
              <a:t> of </a:t>
            </a:r>
            <a:r>
              <a:rPr lang="hu-HU" sz="2800" dirty="0" err="1" smtClean="0"/>
              <a:t>teachers</a:t>
            </a:r>
            <a:r>
              <a:rPr lang="hu-HU" sz="2800" dirty="0"/>
              <a:t>,</a:t>
            </a:r>
            <a:r>
              <a:rPr lang="hu-HU" sz="2800" dirty="0" smtClean="0"/>
              <a:t> </a:t>
            </a:r>
            <a:r>
              <a:rPr lang="hu-HU" sz="2800" dirty="0" err="1" smtClean="0"/>
              <a:t>students</a:t>
            </a:r>
            <a:r>
              <a:rPr lang="hu-HU" sz="2800" dirty="0" smtClean="0"/>
              <a:t> and </a:t>
            </a:r>
            <a:r>
              <a:rPr lang="hu-HU" sz="2800" dirty="0" err="1" smtClean="0"/>
              <a:t>dissertations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90591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Quality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(University)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/>
              <a:t>Doctoral</a:t>
            </a:r>
            <a:r>
              <a:rPr lang="hu-HU" sz="2800" dirty="0" smtClean="0"/>
              <a:t> </a:t>
            </a:r>
            <a:r>
              <a:rPr lang="hu-HU" sz="2800" dirty="0" err="1" smtClean="0"/>
              <a:t>School</a:t>
            </a:r>
            <a:r>
              <a:rPr lang="hu-HU" sz="2800" dirty="0" smtClean="0"/>
              <a:t> must </a:t>
            </a:r>
            <a:r>
              <a:rPr lang="hu-HU" sz="2800" dirty="0" err="1" smtClean="0"/>
              <a:t>report</a:t>
            </a:r>
            <a:r>
              <a:rPr lang="hu-HU" sz="2800" dirty="0" smtClean="0"/>
              <a:t> </a:t>
            </a:r>
            <a:r>
              <a:rPr lang="hu-HU" sz="2800" dirty="0" err="1" smtClean="0"/>
              <a:t>its</a:t>
            </a:r>
            <a:r>
              <a:rPr lang="hu-HU" sz="2800" dirty="0" smtClean="0"/>
              <a:t> </a:t>
            </a:r>
            <a:r>
              <a:rPr lang="hu-HU" sz="2800" dirty="0" err="1" smtClean="0"/>
              <a:t>activity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Senate</a:t>
            </a:r>
            <a:r>
              <a:rPr lang="hu-HU" sz="2800" dirty="0" smtClean="0"/>
              <a:t> </a:t>
            </a:r>
            <a:r>
              <a:rPr lang="hu-HU" sz="2800" dirty="0" err="1" smtClean="0"/>
              <a:t>yearly</a:t>
            </a:r>
            <a:endParaRPr lang="hu-HU" sz="2800" dirty="0" smtClean="0"/>
          </a:p>
          <a:p>
            <a:r>
              <a:rPr lang="hu-HU" sz="2800" dirty="0"/>
              <a:t>P</a:t>
            </a:r>
            <a:r>
              <a:rPr lang="hu-HU" sz="2800" dirty="0" smtClean="0"/>
              <a:t>hD </a:t>
            </a:r>
            <a:r>
              <a:rPr lang="hu-HU" sz="2800" dirty="0" err="1" smtClean="0"/>
              <a:t>education</a:t>
            </a:r>
            <a:r>
              <a:rPr lang="hu-HU" sz="2800" dirty="0" smtClean="0"/>
              <a:t> </a:t>
            </a:r>
            <a:r>
              <a:rPr lang="hu-HU" sz="2800" dirty="0" err="1" smtClean="0"/>
              <a:t>programs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monitored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Doctoral</a:t>
            </a:r>
            <a:r>
              <a:rPr lang="hu-HU" sz="2800" dirty="0" smtClean="0"/>
              <a:t> </a:t>
            </a:r>
            <a:r>
              <a:rPr lang="hu-HU" sz="2800" dirty="0" err="1" smtClean="0"/>
              <a:t>Council</a:t>
            </a:r>
            <a:r>
              <a:rPr lang="hu-HU" sz="2800" dirty="0" smtClean="0"/>
              <a:t> (</a:t>
            </a:r>
            <a:r>
              <a:rPr lang="hu-HU" sz="2800" dirty="0" err="1" smtClean="0"/>
              <a:t>regular</a:t>
            </a:r>
            <a:r>
              <a:rPr lang="hu-HU" sz="2800" dirty="0" smtClean="0"/>
              <a:t> </a:t>
            </a:r>
            <a:r>
              <a:rPr lang="hu-HU" sz="2800" dirty="0" err="1" smtClean="0"/>
              <a:t>meetings</a:t>
            </a:r>
            <a:r>
              <a:rPr lang="hu-HU" sz="2800" dirty="0" smtClean="0"/>
              <a:t>)</a:t>
            </a:r>
          </a:p>
          <a:p>
            <a:r>
              <a:rPr lang="hu-HU" sz="2800" dirty="0" err="1" smtClean="0"/>
              <a:t>Minimal</a:t>
            </a:r>
            <a:r>
              <a:rPr lang="hu-HU" sz="2800" dirty="0" smtClean="0"/>
              <a:t> PhD </a:t>
            </a:r>
            <a:r>
              <a:rPr lang="hu-HU" sz="2800" dirty="0" err="1" smtClean="0"/>
              <a:t>requirements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defined</a:t>
            </a:r>
            <a:r>
              <a:rPr lang="hu-HU" sz="2800" dirty="0" smtClean="0"/>
              <a:t> </a:t>
            </a:r>
            <a:r>
              <a:rPr lang="hu-HU" sz="2800" dirty="0" err="1" smtClean="0"/>
              <a:t>according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various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</a:t>
            </a:r>
            <a:r>
              <a:rPr lang="hu-HU" sz="2800" dirty="0" smtClean="0"/>
              <a:t> </a:t>
            </a:r>
            <a:r>
              <a:rPr lang="hu-HU" sz="2800" dirty="0" err="1" smtClean="0"/>
              <a:t>areas</a:t>
            </a:r>
            <a:endParaRPr lang="hu-HU" sz="2800" dirty="0" smtClean="0"/>
          </a:p>
          <a:p>
            <a:r>
              <a:rPr lang="hu-HU" sz="2800" dirty="0" err="1" smtClean="0"/>
              <a:t>Publications</a:t>
            </a:r>
            <a:r>
              <a:rPr lang="hu-HU" sz="2800" dirty="0" smtClean="0"/>
              <a:t> must be </a:t>
            </a:r>
            <a:r>
              <a:rPr lang="hu-HU" sz="2800" dirty="0" err="1" smtClean="0"/>
              <a:t>validated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University </a:t>
            </a:r>
            <a:r>
              <a:rPr lang="hu-HU" sz="2800" dirty="0" err="1" smtClean="0"/>
              <a:t>Library</a:t>
            </a:r>
            <a:r>
              <a:rPr lang="hu-HU" sz="2800" dirty="0" smtClean="0"/>
              <a:t>, must be </a:t>
            </a:r>
            <a:r>
              <a:rPr lang="hu-HU" sz="2800" dirty="0" err="1" smtClean="0"/>
              <a:t>accessed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National </a:t>
            </a:r>
            <a:r>
              <a:rPr lang="hu-HU" sz="2800" dirty="0" err="1" smtClean="0"/>
              <a:t>Publication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Database</a:t>
            </a:r>
            <a:r>
              <a:rPr lang="hu-HU" sz="2800" dirty="0" smtClean="0"/>
              <a:t> of </a:t>
            </a:r>
            <a:r>
              <a:rPr lang="hu-HU" sz="2800" dirty="0" err="1" smtClean="0"/>
              <a:t>Hungarian</a:t>
            </a:r>
            <a:r>
              <a:rPr lang="hu-HU" sz="2800" dirty="0" smtClean="0"/>
              <a:t> </a:t>
            </a:r>
            <a:r>
              <a:rPr lang="hu-HU" sz="2800" dirty="0" err="1" smtClean="0"/>
              <a:t>Academy</a:t>
            </a:r>
            <a:r>
              <a:rPr lang="hu-HU" sz="2800" dirty="0" smtClean="0"/>
              <a:t> </a:t>
            </a:r>
            <a:r>
              <a:rPr lang="hu-HU" sz="2800" dirty="0" err="1" smtClean="0"/>
              <a:t>of</a:t>
            </a:r>
            <a:r>
              <a:rPr lang="hu-HU" sz="2800" dirty="0" smtClean="0"/>
              <a:t> </a:t>
            </a:r>
            <a:r>
              <a:rPr lang="hu-HU" sz="2800" dirty="0" err="1" smtClean="0"/>
              <a:t>Sciences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6542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Quality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(</a:t>
            </a:r>
            <a:r>
              <a:rPr lang="hu-HU" dirty="0" err="1" smtClean="0"/>
              <a:t>cont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exam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2 </a:t>
            </a:r>
            <a:r>
              <a:rPr lang="hu-HU" dirty="0" err="1" smtClean="0"/>
              <a:t>years</a:t>
            </a:r>
            <a:endParaRPr lang="hu-HU" dirty="0" smtClean="0"/>
          </a:p>
          <a:p>
            <a:r>
              <a:rPr lang="hu-HU" dirty="0" err="1" smtClean="0"/>
              <a:t>Disciplinary</a:t>
            </a:r>
            <a:r>
              <a:rPr lang="hu-HU" dirty="0" smtClean="0"/>
              <a:t> </a:t>
            </a:r>
            <a:r>
              <a:rPr lang="hu-HU" dirty="0" err="1" smtClean="0"/>
              <a:t>exams</a:t>
            </a:r>
            <a:r>
              <a:rPr lang="hu-HU" dirty="0" smtClean="0"/>
              <a:t> ( min of 2 </a:t>
            </a:r>
            <a:r>
              <a:rPr lang="hu-HU" dirty="0" err="1" smtClean="0"/>
              <a:t>fields</a:t>
            </a:r>
            <a:r>
              <a:rPr lang="hu-HU" dirty="0" smtClean="0"/>
              <a:t>)</a:t>
            </a:r>
          </a:p>
          <a:p>
            <a:r>
              <a:rPr lang="hu-HU" dirty="0" smtClean="0"/>
              <a:t>Research </a:t>
            </a:r>
            <a:r>
              <a:rPr lang="hu-HU" dirty="0" err="1" smtClean="0"/>
              <a:t>progress</a:t>
            </a:r>
            <a:r>
              <a:rPr lang="hu-HU" dirty="0" smtClean="0"/>
              <a:t> </a:t>
            </a:r>
            <a:r>
              <a:rPr lang="hu-HU" dirty="0" err="1" smtClean="0"/>
              <a:t>report</a:t>
            </a:r>
            <a:endParaRPr lang="hu-HU" dirty="0" smtClean="0"/>
          </a:p>
          <a:p>
            <a:r>
              <a:rPr lang="hu-HU" dirty="0" smtClean="0"/>
              <a:t>Both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passed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enter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/>
              <a:t>R</a:t>
            </a:r>
            <a:r>
              <a:rPr lang="hu-HU" dirty="0" smtClean="0"/>
              <a:t>esearch </a:t>
            </a:r>
            <a:r>
              <a:rPr lang="hu-HU" dirty="0" err="1"/>
              <a:t>P</a:t>
            </a:r>
            <a:r>
              <a:rPr lang="hu-HU" dirty="0" err="1" smtClean="0"/>
              <a:t>hase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505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Monitoring of a </a:t>
            </a:r>
            <a:r>
              <a:rPr lang="hu-HU" dirty="0" err="1" smtClean="0"/>
              <a:t>Doctoral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b="1" dirty="0" smtClean="0"/>
              <a:t>New </a:t>
            </a:r>
            <a:r>
              <a:rPr lang="hu-HU" sz="2800" b="1" dirty="0" err="1" smtClean="0"/>
              <a:t>Founding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members</a:t>
            </a:r>
            <a:r>
              <a:rPr lang="hu-HU" sz="2800" dirty="0" smtClean="0"/>
              <a:t>: </a:t>
            </a:r>
            <a:r>
              <a:rPr lang="hu-HU" sz="2800" dirty="0" err="1" smtClean="0"/>
              <a:t>university</a:t>
            </a:r>
            <a:r>
              <a:rPr lang="hu-HU" sz="2800" dirty="0" smtClean="0"/>
              <a:t> </a:t>
            </a:r>
            <a:r>
              <a:rPr lang="hu-HU" sz="2800" dirty="0" err="1" smtClean="0"/>
              <a:t>professors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significant</a:t>
            </a:r>
            <a:r>
              <a:rPr lang="hu-HU" sz="2800" dirty="0" smtClean="0"/>
              <a:t> </a:t>
            </a:r>
            <a:r>
              <a:rPr lang="hu-HU" sz="2800" dirty="0" err="1" smtClean="0"/>
              <a:t>scientific</a:t>
            </a:r>
            <a:r>
              <a:rPr lang="hu-HU" sz="2800" dirty="0" smtClean="0"/>
              <a:t> </a:t>
            </a:r>
            <a:r>
              <a:rPr lang="hu-HU" sz="2800" dirty="0" err="1" smtClean="0"/>
              <a:t>activity</a:t>
            </a:r>
            <a:r>
              <a:rPr lang="hu-HU" sz="2800" dirty="0" smtClean="0"/>
              <a:t> (</a:t>
            </a:r>
            <a:r>
              <a:rPr lang="hu-HU" sz="2800" dirty="0" err="1" smtClean="0"/>
              <a:t>age</a:t>
            </a:r>
            <a:r>
              <a:rPr lang="hu-HU" sz="2800" dirty="0" smtClean="0"/>
              <a:t>): must be </a:t>
            </a:r>
            <a:r>
              <a:rPr lang="hu-HU" sz="2800" dirty="0" err="1" smtClean="0"/>
              <a:t>approved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Doctoral</a:t>
            </a:r>
            <a:r>
              <a:rPr lang="hu-HU" sz="2800" dirty="0" smtClean="0"/>
              <a:t> </a:t>
            </a:r>
            <a:r>
              <a:rPr lang="hu-HU" sz="2800" dirty="0" err="1" smtClean="0"/>
              <a:t>Council</a:t>
            </a:r>
            <a:r>
              <a:rPr lang="hu-HU" sz="2800" dirty="0" smtClean="0"/>
              <a:t> and </a:t>
            </a:r>
            <a:r>
              <a:rPr lang="hu-HU" sz="2800" dirty="0" err="1" smtClean="0"/>
              <a:t>Senate</a:t>
            </a:r>
            <a:r>
              <a:rPr lang="hu-HU" sz="2800" dirty="0" smtClean="0"/>
              <a:t> </a:t>
            </a:r>
            <a:r>
              <a:rPr lang="hu-HU" sz="2800" dirty="0" err="1" smtClean="0"/>
              <a:t>and</a:t>
            </a:r>
            <a:r>
              <a:rPr lang="hu-HU" sz="2800" dirty="0" smtClean="0"/>
              <a:t> HAC</a:t>
            </a:r>
          </a:p>
          <a:p>
            <a:r>
              <a:rPr lang="hu-HU" sz="2800" dirty="0" err="1"/>
              <a:t>E</a:t>
            </a:r>
            <a:r>
              <a:rPr lang="hu-HU" sz="2800" dirty="0" err="1" smtClean="0"/>
              <a:t>stablished</a:t>
            </a:r>
            <a:r>
              <a:rPr lang="hu-HU" sz="2800" dirty="0" smtClean="0"/>
              <a:t> </a:t>
            </a:r>
            <a:r>
              <a:rPr lang="hu-HU" sz="2800" dirty="0" err="1" smtClean="0"/>
              <a:t>founding</a:t>
            </a:r>
            <a:r>
              <a:rPr lang="hu-HU" sz="2800" dirty="0" smtClean="0"/>
              <a:t> </a:t>
            </a:r>
            <a:r>
              <a:rPr lang="hu-HU" sz="2800" dirty="0" err="1" smtClean="0"/>
              <a:t>members</a:t>
            </a:r>
            <a:r>
              <a:rPr lang="hu-HU" sz="2800" dirty="0" smtClean="0"/>
              <a:t>: </a:t>
            </a:r>
            <a:r>
              <a:rPr lang="hu-HU" sz="2800" dirty="0" err="1" smtClean="0"/>
              <a:t>compliance</a:t>
            </a:r>
            <a:r>
              <a:rPr lang="hu-HU" sz="2800" dirty="0" smtClean="0"/>
              <a:t> </a:t>
            </a:r>
            <a:r>
              <a:rPr lang="hu-HU" sz="2800" dirty="0" err="1" smtClean="0"/>
              <a:t>control</a:t>
            </a:r>
            <a:r>
              <a:rPr lang="hu-HU" sz="2800" dirty="0" smtClean="0"/>
              <a:t> </a:t>
            </a:r>
            <a:endParaRPr lang="hu-HU" sz="2800" dirty="0" smtClean="0"/>
          </a:p>
          <a:p>
            <a:r>
              <a:rPr lang="hu-HU" sz="2800" b="1" dirty="0" smtClean="0"/>
              <a:t>New </a:t>
            </a:r>
            <a:r>
              <a:rPr lang="hu-HU" sz="2800" b="1" dirty="0" err="1" smtClean="0"/>
              <a:t>Teachers</a:t>
            </a:r>
            <a:r>
              <a:rPr lang="hu-HU" sz="2800" b="1" dirty="0" smtClean="0"/>
              <a:t>: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researchers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their</a:t>
            </a:r>
            <a:r>
              <a:rPr lang="hu-HU" sz="2800" dirty="0" smtClean="0"/>
              <a:t> </a:t>
            </a:r>
            <a:r>
              <a:rPr lang="hu-HU" sz="2800" dirty="0" err="1" smtClean="0"/>
              <a:t>own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</a:t>
            </a:r>
            <a:r>
              <a:rPr lang="hu-HU" sz="2800" dirty="0" smtClean="0"/>
              <a:t> </a:t>
            </a:r>
            <a:r>
              <a:rPr lang="hu-HU" sz="2800" dirty="0" err="1" smtClean="0"/>
              <a:t>grants</a:t>
            </a:r>
            <a:r>
              <a:rPr lang="hu-HU" sz="2800" dirty="0" smtClean="0"/>
              <a:t>, </a:t>
            </a:r>
            <a:r>
              <a:rPr lang="hu-HU" sz="2800" dirty="0" err="1" smtClean="0"/>
              <a:t>publication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active</a:t>
            </a:r>
            <a:r>
              <a:rPr lang="hu-HU" sz="2800" dirty="0" smtClean="0"/>
              <a:t> (</a:t>
            </a:r>
            <a:r>
              <a:rPr lang="hu-HU" sz="2800" dirty="0" err="1" smtClean="0"/>
              <a:t>past</a:t>
            </a:r>
            <a:r>
              <a:rPr lang="hu-HU" sz="2800" dirty="0" smtClean="0"/>
              <a:t> 5 </a:t>
            </a:r>
            <a:r>
              <a:rPr lang="hu-HU" sz="2800" dirty="0" err="1" smtClean="0"/>
              <a:t>year</a:t>
            </a:r>
            <a:r>
              <a:rPr lang="hu-HU" sz="2800" dirty="0" smtClean="0"/>
              <a:t> </a:t>
            </a:r>
            <a:r>
              <a:rPr lang="hu-HU" sz="2800" dirty="0" err="1" smtClean="0"/>
              <a:t>minimal</a:t>
            </a:r>
            <a:r>
              <a:rPr lang="hu-HU" sz="2800" dirty="0" smtClean="0"/>
              <a:t> </a:t>
            </a:r>
            <a:r>
              <a:rPr lang="hu-HU" sz="2800" dirty="0" err="1" smtClean="0"/>
              <a:t>requirement</a:t>
            </a:r>
            <a:r>
              <a:rPr lang="hu-HU" sz="2800" dirty="0" smtClean="0"/>
              <a:t> of a PhD </a:t>
            </a:r>
            <a:r>
              <a:rPr lang="hu-HU" sz="2800" dirty="0" err="1" smtClean="0"/>
              <a:t>thesis</a:t>
            </a:r>
            <a:r>
              <a:rPr lang="hu-HU" sz="2800" dirty="0" smtClean="0"/>
              <a:t>): must be </a:t>
            </a:r>
            <a:r>
              <a:rPr lang="hu-HU" sz="2800" dirty="0" err="1" smtClean="0"/>
              <a:t>approved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Doctoral</a:t>
            </a:r>
            <a:r>
              <a:rPr lang="hu-HU" sz="2800" dirty="0" smtClean="0"/>
              <a:t> </a:t>
            </a:r>
            <a:r>
              <a:rPr lang="hu-HU" sz="2800" dirty="0" err="1" smtClean="0"/>
              <a:t>Council</a:t>
            </a:r>
            <a:r>
              <a:rPr lang="hu-HU" sz="2800" dirty="0" smtClean="0"/>
              <a:t> and </a:t>
            </a:r>
            <a:r>
              <a:rPr lang="hu-HU" sz="2800" dirty="0" err="1" smtClean="0"/>
              <a:t>Senate</a:t>
            </a:r>
            <a:r>
              <a:rPr lang="hu-HU" sz="2800" dirty="0" smtClean="0"/>
              <a:t> </a:t>
            </a:r>
            <a:r>
              <a:rPr lang="hu-HU" sz="2800" dirty="0" err="1" smtClean="0"/>
              <a:t>and</a:t>
            </a:r>
            <a:r>
              <a:rPr lang="hu-HU" sz="2800" dirty="0" smtClean="0"/>
              <a:t> HAC</a:t>
            </a:r>
          </a:p>
          <a:p>
            <a:r>
              <a:rPr lang="hu-HU" sz="2800" b="1" dirty="0" err="1" smtClean="0"/>
              <a:t>Active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teachers</a:t>
            </a:r>
            <a:r>
              <a:rPr lang="hu-HU" sz="2800" dirty="0" smtClean="0"/>
              <a:t>: </a:t>
            </a:r>
            <a:r>
              <a:rPr lang="hu-HU" sz="2800" dirty="0" err="1" smtClean="0"/>
              <a:t>compliance</a:t>
            </a:r>
            <a:r>
              <a:rPr lang="hu-HU" sz="2800" dirty="0" smtClean="0"/>
              <a:t> </a:t>
            </a:r>
            <a:r>
              <a:rPr lang="hu-HU" sz="2800" dirty="0" err="1" smtClean="0"/>
              <a:t>requirements</a:t>
            </a:r>
            <a:endParaRPr lang="hu-HU" sz="2800" dirty="0" smtClean="0"/>
          </a:p>
        </p:txBody>
      </p:sp>
    </p:spTree>
    <p:extLst>
      <p:ext uri="{BB962C8B-B14F-4D97-AF65-F5344CB8AC3E}">
        <p14:creationId xmlns:p14="http://schemas.microsoft.com/office/powerpoint/2010/main" val="232746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620</Words>
  <Application>Microsoft Office PowerPoint</Application>
  <PresentationFormat>Diavetítés a képernyőre (4:3 oldalarány)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Quality Control of PhD education in Hungary</vt:lpstr>
      <vt:lpstr>Legal Background</vt:lpstr>
      <vt:lpstr>Financial Background</vt:lpstr>
      <vt:lpstr>Foundation of a Doctoral School</vt:lpstr>
      <vt:lpstr>Selection of PhD students</vt:lpstr>
      <vt:lpstr>National Doctoral Council</vt:lpstr>
      <vt:lpstr>Internal Quality Control (University)</vt:lpstr>
      <vt:lpstr>Internal Quality Control (cont)</vt:lpstr>
      <vt:lpstr>Monitoring of a Doctoral School</vt:lpstr>
      <vt:lpstr>Internal Quality Control</vt:lpstr>
      <vt:lpstr>External Qality Control by Hungarian Accreditation Committee</vt:lpstr>
      <vt:lpstr>Doctoral School, Semmelweis University (facts)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jtimar</cp:lastModifiedBy>
  <cp:revision>103</cp:revision>
  <dcterms:created xsi:type="dcterms:W3CDTF">2015-02-04T08:09:30Z</dcterms:created>
  <dcterms:modified xsi:type="dcterms:W3CDTF">2019-03-11T13:10:35Z</dcterms:modified>
</cp:coreProperties>
</file>