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7" r:id="rId4"/>
    <p:sldId id="268" r:id="rId5"/>
    <p:sldId id="26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1"/>
    <a:srgbClr val="CCEAF0"/>
    <a:srgbClr val="93D2DF"/>
    <a:srgbClr val="AC146E"/>
    <a:srgbClr val="E945A7"/>
    <a:srgbClr val="8C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57BA60-ABAB-4AFC-96DF-A22AB4373B78}" type="datetimeFigureOut">
              <a:rPr lang="en-GB"/>
              <a:pPr>
                <a:defRPr/>
              </a:pPr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AA573B-3A71-4682-9B6B-1B1697BA7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2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8726488" y="0"/>
            <a:ext cx="3613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42425" y="1497013"/>
            <a:ext cx="2841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arallelogram 6"/>
          <p:cNvSpPr/>
          <p:nvPr userDrawn="1"/>
        </p:nvSpPr>
        <p:spPr>
          <a:xfrm flipH="1">
            <a:off x="-17463" y="0"/>
            <a:ext cx="10364788" cy="6858000"/>
          </a:xfrm>
          <a:custGeom>
            <a:avLst/>
            <a:gdLst>
              <a:gd name="connsiteX0" fmla="*/ 0 w 12079706"/>
              <a:gd name="connsiteY0" fmla="*/ 6858000 h 6858000"/>
              <a:gd name="connsiteX1" fmla="*/ 1714500 w 12079706"/>
              <a:gd name="connsiteY1" fmla="*/ 0 h 6858000"/>
              <a:gd name="connsiteX2" fmla="*/ 12079706 w 12079706"/>
              <a:gd name="connsiteY2" fmla="*/ 0 h 6858000"/>
              <a:gd name="connsiteX3" fmla="*/ 10365206 w 12079706"/>
              <a:gd name="connsiteY3" fmla="*/ 6858000 h 6858000"/>
              <a:gd name="connsiteX4" fmla="*/ 0 w 12079706"/>
              <a:gd name="connsiteY4" fmla="*/ 6858000 h 6858000"/>
              <a:gd name="connsiteX0" fmla="*/ 0 w 10365206"/>
              <a:gd name="connsiteY0" fmla="*/ 6882063 h 6882063"/>
              <a:gd name="connsiteX1" fmla="*/ 1714500 w 10365206"/>
              <a:gd name="connsiteY1" fmla="*/ 24063 h 6882063"/>
              <a:gd name="connsiteX2" fmla="*/ 10010275 w 10365206"/>
              <a:gd name="connsiteY2" fmla="*/ 0 h 6882063"/>
              <a:gd name="connsiteX3" fmla="*/ 10365206 w 10365206"/>
              <a:gd name="connsiteY3" fmla="*/ 6882063 h 6882063"/>
              <a:gd name="connsiteX4" fmla="*/ 0 w 10365206"/>
              <a:gd name="connsiteY4" fmla="*/ 6882063 h 6882063"/>
              <a:gd name="connsiteX0" fmla="*/ 0 w 10365206"/>
              <a:gd name="connsiteY0" fmla="*/ 6858000 h 6858000"/>
              <a:gd name="connsiteX1" fmla="*/ 1714500 w 10365206"/>
              <a:gd name="connsiteY1" fmla="*/ 0 h 6858000"/>
              <a:gd name="connsiteX2" fmla="*/ 10347159 w 10365206"/>
              <a:gd name="connsiteY2" fmla="*/ 0 h 6858000"/>
              <a:gd name="connsiteX3" fmla="*/ 10365206 w 10365206"/>
              <a:gd name="connsiteY3" fmla="*/ 6858000 h 6858000"/>
              <a:gd name="connsiteX4" fmla="*/ 0 w 103652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5206" h="6858000">
                <a:moveTo>
                  <a:pt x="0" y="6858000"/>
                </a:moveTo>
                <a:lnTo>
                  <a:pt x="1714500" y="0"/>
                </a:lnTo>
                <a:lnTo>
                  <a:pt x="10347159" y="0"/>
                </a:lnTo>
                <a:cubicBezTo>
                  <a:pt x="10353175" y="2286000"/>
                  <a:pt x="10359190" y="4572000"/>
                  <a:pt x="10365206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27" y="1318127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727" y="3847056"/>
            <a:ext cx="9144000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Gotham Book" panose="020006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1671638"/>
            <a:ext cx="12192000" cy="3200400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4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316163" y="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441325"/>
            <a:ext cx="3124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540"/>
            <a:ext cx="10515600" cy="1325563"/>
          </a:xfrm>
        </p:spPr>
        <p:txBody>
          <a:bodyPr/>
          <a:lstStyle>
            <a:lvl1pPr algn="ctr">
              <a:defRPr baseline="0"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501775"/>
            <a:ext cx="12192000" cy="3830638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5" descr="Uzdoc2.0._without background.png"/>
          <p:cNvPicPr>
            <a:picLocks noChangeAspect="1"/>
          </p:cNvPicPr>
          <p:nvPr userDrawn="1"/>
        </p:nvPicPr>
        <p:blipFill>
          <a:blip r:embed="rId2"/>
          <a:srcRect t="29657" r="-426" b="31837"/>
          <a:stretch>
            <a:fillRect/>
          </a:stretch>
        </p:blipFill>
        <p:spPr bwMode="auto">
          <a:xfrm>
            <a:off x="2487613" y="5340350"/>
            <a:ext cx="36147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u_flag_co_funded 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5781675"/>
            <a:ext cx="31226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7" y="204716"/>
            <a:ext cx="7836568" cy="1156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7" y="1811549"/>
            <a:ext cx="10832432" cy="333302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CC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725" y="5972177"/>
            <a:ext cx="10848475" cy="7334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>
                    <a:lumMod val="25000"/>
                  </a:schemeClr>
                </a:solidFill>
                <a:latin typeface="Gotham Book" panose="02000603040000020004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E3E3E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E3E3E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EB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1317625"/>
            <a:ext cx="9144000" cy="23876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Preliminary programme of</a:t>
            </a:r>
            <a:r>
              <a:rPr lang="hu-HU" sz="3200" b="1" dirty="0" smtClean="0">
                <a:solidFill>
                  <a:srgbClr val="3E3E3E"/>
                </a:solidFill>
                <a:latin typeface="Arial" charset="0"/>
              </a:rPr>
              <a:t> the</a:t>
            </a: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 </a:t>
            </a:r>
            <a:r>
              <a:rPr lang="hu-HU" sz="3200" b="1" dirty="0" smtClean="0">
                <a:solidFill>
                  <a:srgbClr val="3E3E3E"/>
                </a:solidFill>
                <a:latin typeface="Arial" charset="0"/>
              </a:rPr>
              <a:t/>
            </a:r>
            <a:br>
              <a:rPr lang="hu-HU" sz="3200" b="1" dirty="0" smtClean="0">
                <a:solidFill>
                  <a:srgbClr val="3E3E3E"/>
                </a:solidFill>
                <a:latin typeface="Arial" charset="0"/>
              </a:rPr>
            </a:b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/>
            </a:r>
            <a:br>
              <a:rPr lang="en-GB" sz="3200" b="1" dirty="0" smtClean="0">
                <a:solidFill>
                  <a:srgbClr val="3E3E3E"/>
                </a:solidFill>
                <a:latin typeface="Arial" charset="0"/>
              </a:rPr>
            </a:b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Knowledge sharing event on quality of doctoral education and organization of doctoral schools </a:t>
            </a:r>
            <a:endParaRPr lang="en-GB" sz="3200" dirty="0" smtClean="0">
              <a:solidFill>
                <a:srgbClr val="3E3E3E"/>
              </a:solidFill>
              <a:latin typeface="Arial" charset="0"/>
              <a:ea typeface="Adobe Heiti Std R"/>
              <a:cs typeface="Adobe Heiti Std R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57225" y="3846513"/>
            <a:ext cx="9144000" cy="1655762"/>
          </a:xfrm>
        </p:spPr>
        <p:txBody>
          <a:bodyPr/>
          <a:lstStyle/>
          <a:p>
            <a:endParaRPr lang="hu-HU" sz="2800" dirty="0" smtClean="0">
              <a:latin typeface="Adobe Heiti Std R"/>
              <a:ea typeface="Adobe Heiti Std R"/>
              <a:cs typeface="Adobe Heiti Std R"/>
            </a:endParaRPr>
          </a:p>
          <a:p>
            <a:endParaRPr lang="en-GB" sz="2800" dirty="0" smtClean="0">
              <a:latin typeface="Adobe Heiti Std R"/>
              <a:ea typeface="Adobe Heiti Std R"/>
              <a:cs typeface="Adobe Heiti Std R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736600" y="4946650"/>
            <a:ext cx="8337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dirty="0">
                <a:solidFill>
                  <a:srgbClr val="3E3E3E"/>
                </a:solidFill>
              </a:rPr>
              <a:t>Budapest</a:t>
            </a:r>
            <a:r>
              <a:rPr lang="hu-HU" sz="2400" b="1" dirty="0">
                <a:solidFill>
                  <a:srgbClr val="3E3E3E"/>
                </a:solidFill>
              </a:rPr>
              <a:t>, </a:t>
            </a:r>
            <a:r>
              <a:rPr lang="hu-HU" sz="2400" b="1" dirty="0" err="1" smtClean="0">
                <a:solidFill>
                  <a:srgbClr val="3E3E3E"/>
                </a:solidFill>
              </a:rPr>
              <a:t>March</a:t>
            </a:r>
            <a:r>
              <a:rPr lang="hu-HU" sz="2400" b="1" dirty="0" smtClean="0">
                <a:solidFill>
                  <a:srgbClr val="3E3E3E"/>
                </a:solidFill>
              </a:rPr>
              <a:t> </a:t>
            </a:r>
            <a:r>
              <a:rPr lang="en-GB" sz="2400" b="1" dirty="0" smtClean="0">
                <a:solidFill>
                  <a:srgbClr val="3E3E3E"/>
                </a:solidFill>
              </a:rPr>
              <a:t>2019</a:t>
            </a:r>
            <a:endParaRPr lang="en-GB" sz="2400" b="1" dirty="0">
              <a:solidFill>
                <a:srgbClr val="3E3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57225" y="408214"/>
            <a:ext cx="7837488" cy="952274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/>
                </a:solidFill>
                <a:latin typeface="Arial" charset="0"/>
              </a:rPr>
              <a:t>Proposed date:</a:t>
            </a:r>
            <a:br>
              <a:rPr lang="en-GB" sz="4000" b="1" dirty="0" smtClean="0">
                <a:solidFill>
                  <a:schemeClr val="tx1"/>
                </a:solidFill>
                <a:latin typeface="Arial" charset="0"/>
              </a:rPr>
            </a:br>
            <a:endParaRPr lang="fr-BE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57225" y="1811338"/>
            <a:ext cx="10833100" cy="333375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March </a:t>
            </a: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1</a:t>
            </a:r>
            <a:r>
              <a:rPr lang="ru-RU" sz="3200" b="1" dirty="0" smtClean="0">
                <a:solidFill>
                  <a:srgbClr val="3E3E3E"/>
                </a:solidFill>
                <a:latin typeface="Arial" charset="0"/>
              </a:rPr>
              <a:t>3</a:t>
            </a: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, </a:t>
            </a:r>
            <a:r>
              <a:rPr lang="en-GB" sz="3200" b="1" dirty="0" smtClean="0">
                <a:solidFill>
                  <a:srgbClr val="3E3E3E"/>
                </a:solidFill>
                <a:latin typeface="Arial" charset="0"/>
              </a:rPr>
              <a:t>2019</a:t>
            </a:r>
            <a:r>
              <a:rPr lang="en-GB" sz="3200" dirty="0" smtClean="0">
                <a:solidFill>
                  <a:srgbClr val="3E3E3E"/>
                </a:solidFill>
                <a:latin typeface="Arial" charset="0"/>
              </a:rPr>
              <a:t> (Consortium meeting on March </a:t>
            </a:r>
            <a:r>
              <a:rPr lang="en-GB" sz="3200" dirty="0" smtClean="0">
                <a:solidFill>
                  <a:srgbClr val="3E3E3E"/>
                </a:solidFill>
                <a:latin typeface="Arial" charset="0"/>
              </a:rPr>
              <a:t>1</a:t>
            </a:r>
            <a:r>
              <a:rPr lang="ru-RU" sz="3200" dirty="0" smtClean="0">
                <a:solidFill>
                  <a:srgbClr val="3E3E3E"/>
                </a:solidFill>
                <a:latin typeface="Arial" charset="0"/>
              </a:rPr>
              <a:t>2</a:t>
            </a:r>
            <a:r>
              <a:rPr lang="en-GB" sz="3200" dirty="0" smtClean="0">
                <a:solidFill>
                  <a:srgbClr val="3E3E3E"/>
                </a:solidFill>
                <a:latin typeface="Arial" charset="0"/>
              </a:rPr>
              <a:t>) </a:t>
            </a:r>
            <a:r>
              <a:rPr lang="en-GB" sz="3200" dirty="0" smtClean="0">
                <a:solidFill>
                  <a:srgbClr val="3E3E3E"/>
                </a:solidFill>
                <a:latin typeface="Arial" charset="0"/>
              </a:rPr>
              <a:t>or </a:t>
            </a:r>
            <a:endParaRPr lang="hu-HU" sz="3200" dirty="0" smtClean="0">
              <a:solidFill>
                <a:srgbClr val="3E3E3E"/>
              </a:solidFill>
              <a:latin typeface="Arial" charset="0"/>
            </a:endParaRPr>
          </a:p>
          <a:p>
            <a:r>
              <a:rPr lang="hu-HU" sz="3200" dirty="0" smtClean="0">
                <a:solidFill>
                  <a:srgbClr val="3E3E3E"/>
                </a:solidFill>
                <a:latin typeface="Arial" charset="0"/>
              </a:rPr>
              <a:t/>
            </a:r>
            <a:br>
              <a:rPr lang="hu-HU" sz="3200" dirty="0" smtClean="0">
                <a:solidFill>
                  <a:srgbClr val="3E3E3E"/>
                </a:solidFill>
                <a:latin typeface="Arial" charset="0"/>
              </a:rPr>
            </a:br>
            <a:r>
              <a:rPr lang="en-GB" sz="3200" dirty="0" smtClean="0">
                <a:solidFill>
                  <a:srgbClr val="3E3E3E"/>
                </a:solidFill>
                <a:latin typeface="Arial" charset="0"/>
              </a:rPr>
              <a:t>March 5, 2019 (Consortium meeting on March 4)</a:t>
            </a:r>
            <a:endParaRPr lang="fr-BE" sz="3200" dirty="0" smtClean="0">
              <a:solidFill>
                <a:srgbClr val="3E3E3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78703"/>
              </p:ext>
            </p:extLst>
          </p:nvPr>
        </p:nvGraphicFramePr>
        <p:xfrm>
          <a:off x="1240971" y="1714499"/>
          <a:ext cx="9780815" cy="4226560"/>
        </p:xfrm>
        <a:graphic>
          <a:graphicData uri="http://schemas.openxmlformats.org/drawingml/2006/table">
            <a:tbl>
              <a:tblPr/>
              <a:tblGrid>
                <a:gridCol w="159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9.00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9.30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Opening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9.30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10.10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Lessons from the transformation of the doctoral education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Hungary from an Academy-managed system to a university-based system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10.10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10.40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 role of 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national-level bodies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(Hungarian Doctoral Council) in ensuring good quality of doctoral education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10.40- 11.00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 &amp; A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11.00 </a:t>
                      </a: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11.30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Coffee break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92" name="Text Box 100"/>
          <p:cNvSpPr txBox="1">
            <a:spLocks noChangeArrowheads="1"/>
          </p:cNvSpPr>
          <p:nvPr/>
        </p:nvSpPr>
        <p:spPr bwMode="auto">
          <a:xfrm>
            <a:off x="571500" y="582613"/>
            <a:ext cx="1045028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3E3E3E"/>
                </a:solidFill>
              </a:rPr>
              <a:t>Knowledge sharing event on quality of doctoral education and organization of doctoral </a:t>
            </a:r>
            <a:r>
              <a:rPr lang="en-GB" sz="2400" b="1" dirty="0" smtClean="0">
                <a:solidFill>
                  <a:srgbClr val="3E3E3E"/>
                </a:solidFill>
              </a:rPr>
              <a:t>schools</a:t>
            </a:r>
            <a:r>
              <a:rPr lang="hu-HU" sz="2400" b="1" dirty="0" smtClean="0">
                <a:solidFill>
                  <a:srgbClr val="3E3E3E"/>
                </a:solidFill>
              </a:rPr>
              <a:t>    (</a:t>
            </a:r>
            <a:r>
              <a:rPr lang="en-GB" sz="2400" b="1" dirty="0" smtClean="0">
                <a:solidFill>
                  <a:srgbClr val="3E3E3E"/>
                </a:solidFill>
              </a:rPr>
              <a:t>Preliminary programme</a:t>
            </a:r>
            <a:r>
              <a:rPr lang="hu-HU" sz="2400" b="1" dirty="0" smtClean="0">
                <a:solidFill>
                  <a:srgbClr val="3E3E3E"/>
                </a:solidFill>
              </a:rPr>
              <a:t>)</a:t>
            </a:r>
            <a:endParaRPr lang="hu-HU" sz="2400" b="1" dirty="0">
              <a:solidFill>
                <a:srgbClr val="3E3E3E"/>
              </a:solidFill>
            </a:endParaRPr>
          </a:p>
          <a:p>
            <a:pPr>
              <a:spcBef>
                <a:spcPct val="50000"/>
              </a:spcBef>
            </a:pPr>
            <a:endParaRPr lang="en-GB" b="1" dirty="0">
              <a:solidFill>
                <a:srgbClr val="3E3E3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5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59751"/>
              </p:ext>
            </p:extLst>
          </p:nvPr>
        </p:nvGraphicFramePr>
        <p:xfrm>
          <a:off x="903288" y="885825"/>
          <a:ext cx="10401300" cy="4959669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11.30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12.10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Doctoral education at ELTE: 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quality requirements, organization, key mechanisms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12.10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12.30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Doctoral 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students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experiences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with the new requirements introduced in 2016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12.30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13.50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 &amp; A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13.50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14.15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Lunch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14.15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15.00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Doctoral 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schools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experiences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with quality developments 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15.00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16.30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Group work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 How to identify and tackle 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quality risks 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doctoral education: from entrance exams to defence of dissertation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16.30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16.45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Closing remarks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GB" sz="3200" b="1" dirty="0" smtClean="0">
                <a:latin typeface="+mn-lt"/>
              </a:rPr>
              <a:t>Looking forward to any questions or proposals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498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3D2D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182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Adobe Heiti Std R</vt:lpstr>
      <vt:lpstr>Calibri</vt:lpstr>
      <vt:lpstr>Gotham Bold</vt:lpstr>
      <vt:lpstr>Gotham Book</vt:lpstr>
      <vt:lpstr>Office Theme</vt:lpstr>
      <vt:lpstr>Preliminary programme of the   Knowledge sharing event on quality of doctoral education and organization of doctoral schools </vt:lpstr>
      <vt:lpstr>Proposed date: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UNICA Network</dc:title>
  <dc:creator>UNICA-Comms</dc:creator>
  <cp:lastModifiedBy>!</cp:lastModifiedBy>
  <cp:revision>132</cp:revision>
  <dcterms:created xsi:type="dcterms:W3CDTF">2016-03-21T10:18:30Z</dcterms:created>
  <dcterms:modified xsi:type="dcterms:W3CDTF">2018-10-01T09:40:57Z</dcterms:modified>
</cp:coreProperties>
</file>